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75" r:id="rId5"/>
    <p:sldId id="276" r:id="rId6"/>
    <p:sldId id="277" r:id="rId7"/>
    <p:sldId id="278" r:id="rId8"/>
    <p:sldId id="279" r:id="rId9"/>
    <p:sldId id="307" r:id="rId10"/>
    <p:sldId id="280" r:id="rId11"/>
    <p:sldId id="283" r:id="rId12"/>
    <p:sldId id="284" r:id="rId13"/>
    <p:sldId id="285" r:id="rId14"/>
    <p:sldId id="302" r:id="rId15"/>
    <p:sldId id="286" r:id="rId16"/>
    <p:sldId id="304" r:id="rId17"/>
    <p:sldId id="306" r:id="rId18"/>
    <p:sldId id="288" r:id="rId19"/>
    <p:sldId id="289" r:id="rId20"/>
    <p:sldId id="308" r:id="rId21"/>
    <p:sldId id="303" r:id="rId22"/>
    <p:sldId id="291"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D3424A-790B-3348-957A-E919565A178C}">
          <p14:sldIdLst>
            <p14:sldId id="256"/>
            <p14:sldId id="257"/>
            <p14:sldId id="258"/>
            <p14:sldId id="275"/>
            <p14:sldId id="276"/>
            <p14:sldId id="277"/>
            <p14:sldId id="278"/>
            <p14:sldId id="279"/>
            <p14:sldId id="307"/>
            <p14:sldId id="280"/>
            <p14:sldId id="283"/>
            <p14:sldId id="284"/>
            <p14:sldId id="285"/>
            <p14:sldId id="302"/>
            <p14:sldId id="286"/>
            <p14:sldId id="304"/>
            <p14:sldId id="306"/>
            <p14:sldId id="288"/>
            <p14:sldId id="289"/>
            <p14:sldId id="308"/>
            <p14:sldId id="303"/>
            <p14:sldId id="291"/>
            <p14:sldId id="292"/>
          </p14:sldIdLst>
        </p14:section>
        <p14:section name="Backup slides" id="{888AD195-5EFF-8746-86C0-9A985432EE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ACF0"/>
    <a:srgbClr val="6072E8"/>
    <a:srgbClr val="18F02A"/>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F47FF-BBB6-4D73-A1BE-53B1325AE349}" v="1" dt="2020-02-25T07:03:45.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63871"/>
  </p:normalViewPr>
  <p:slideViewPr>
    <p:cSldViewPr snapToGrid="0" snapToObjects="1">
      <p:cViewPr varScale="1">
        <p:scale>
          <a:sx n="67" d="100"/>
          <a:sy n="67" d="100"/>
        </p:scale>
        <p:origin x="2200" y="1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C5F47FF-BBB6-4D73-A1BE-53B1325AE349}"/>
    <pc:docChg chg="delSld modSection">
      <pc:chgData name="" userId="" providerId="" clId="Web-{2C5F47FF-BBB6-4D73-A1BE-53B1325AE349}" dt="2020-02-25T07:03:45.892" v="0"/>
      <pc:docMkLst>
        <pc:docMk/>
      </pc:docMkLst>
      <pc:sldChg chg="del">
        <pc:chgData name="" userId="" providerId="" clId="Web-{2C5F47FF-BBB6-4D73-A1BE-53B1325AE349}" dt="2020-02-25T07:03:45.892" v="0"/>
        <pc:sldMkLst>
          <pc:docMk/>
          <pc:sldMk cId="1206385052"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CE1CC-96DC-4A13-9779-EBE08F77FFEE}" type="doc">
      <dgm:prSet loTypeId="urn:microsoft.com/office/officeart/2005/8/layout/process1" loCatId="process" qsTypeId="urn:microsoft.com/office/officeart/2005/8/quickstyle/simple1" qsCatId="simple" csTypeId="urn:microsoft.com/office/officeart/2005/8/colors/accent1_2" csCatId="accent1" phldr="1"/>
      <dgm:spPr/>
    </dgm:pt>
    <dgm:pt modelId="{7C9EC151-596D-4A49-8CAE-F0A17F4BE72D}">
      <dgm:prSet phldrT="[文本]"/>
      <dgm:spPr>
        <a:solidFill>
          <a:srgbClr val="49ACF0"/>
        </a:solidFill>
      </dgm:spPr>
      <dgm:t>
        <a:bodyPr anchor="ctr"/>
        <a:lstStyle/>
        <a:p>
          <a:pPr algn="ctr">
            <a:lnSpc>
              <a:spcPct val="100000"/>
            </a:lnSpc>
            <a:spcAft>
              <a:spcPts val="756"/>
            </a:spcAft>
          </a:pPr>
          <a:r>
            <a:rPr lang="en-US" altLang="zh-CN" dirty="0">
              <a:latin typeface="微软雅黑" panose="020B0503020204020204" pitchFamily="34" charset="-122"/>
              <a:ea typeface="微软雅黑" panose="020B0503020204020204" pitchFamily="34" charset="-122"/>
            </a:rPr>
            <a:t>Data-Driven</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Method</a:t>
          </a:r>
        </a:p>
      </dgm:t>
    </dgm:pt>
    <dgm:pt modelId="{79DB392E-3A75-4A52-9C99-343116350A4C}" type="parTrans" cxnId="{F4482DF6-B622-4C0D-9CCC-CB27F810E740}">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A1399ED5-896F-4DAD-8767-0C6FE59FE93E}" type="sibTrans" cxnId="{F4482DF6-B622-4C0D-9CCC-CB27F810E740}">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EAD12A50-50F5-436C-BD5F-993B2A964FC3}">
      <dgm:prSet phldrT="[文本]"/>
      <dgm:spPr>
        <a:solidFill>
          <a:srgbClr val="49ACF0"/>
        </a:solidFill>
      </dgm:spPr>
      <dgm:t>
        <a:bodyPr/>
        <a:lstStyle/>
        <a:p>
          <a:r>
            <a:rPr lang="en-US" altLang="zh-CN" dirty="0">
              <a:latin typeface="微软雅黑" panose="020B0503020204020204" pitchFamily="34" charset="-122"/>
              <a:ea typeface="微软雅黑" panose="020B0503020204020204" pitchFamily="34" charset="-122"/>
            </a:rPr>
            <a:t>Package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Capturing</a:t>
          </a:r>
          <a:r>
            <a:rPr lang="zh-CN" altLang="en-US" dirty="0">
              <a:latin typeface="微软雅黑" panose="020B0503020204020204" pitchFamily="34" charset="-122"/>
              <a:ea typeface="微软雅黑" panose="020B0503020204020204" pitchFamily="34" charset="-122"/>
            </a:rPr>
            <a:t> </a:t>
          </a:r>
        </a:p>
      </dgm:t>
    </dgm:pt>
    <dgm:pt modelId="{8792265D-14AB-4086-A88D-90FB67870F3C}" type="parTrans" cxnId="{07B9F772-5812-4E42-AB28-461C59FDD757}">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DAFA27BD-BCAC-4FA1-AA0B-89E9198009CF}" type="sibTrans" cxnId="{07B9F772-5812-4E42-AB28-461C59FDD757}">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C06629B3-5F4B-4631-8B3F-AD2A64D9B132}">
      <dgm:prSet phldrT="[文本]"/>
      <dgm:spPr>
        <a:solidFill>
          <a:srgbClr val="49ACF0"/>
        </a:solidFill>
      </dgm:spPr>
      <dgm:t>
        <a:bodyPr/>
        <a:lstStyle/>
        <a:p>
          <a:r>
            <a:rPr lang="en-US" altLang="zh-CN" dirty="0">
              <a:latin typeface="微软雅黑" panose="020B0503020204020204" pitchFamily="34" charset="-122"/>
              <a:ea typeface="微软雅黑" panose="020B0503020204020204" pitchFamily="34" charset="-122"/>
            </a:rPr>
            <a:t>Traffic</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Decryption</a:t>
          </a:r>
        </a:p>
      </dgm:t>
    </dgm:pt>
    <dgm:pt modelId="{DED44DA6-6145-4F44-B980-714D86C5C3E6}" type="parTrans" cxnId="{7AF09E3A-ABA9-4C20-B6E8-840A20033642}">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D04ADFC-7A2D-49AC-BBB9-46B652BF5B0C}" type="sibTrans" cxnId="{7AF09E3A-ABA9-4C20-B6E8-840A20033642}">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78174F0A-030C-4BFB-BB79-A23654C97238}">
      <dgm:prSet/>
      <dgm:spPr>
        <a:solidFill>
          <a:srgbClr val="49ACF0"/>
        </a:solidFill>
      </dgm:spPr>
      <dgm:t>
        <a:bodyPr/>
        <a:lstStyle/>
        <a:p>
          <a:r>
            <a:rPr lang="en-US" altLang="zh-CN" dirty="0">
              <a:latin typeface="微软雅黑" panose="020B0503020204020204" pitchFamily="34" charset="-122"/>
              <a:ea typeface="微软雅黑" panose="020B0503020204020204" pitchFamily="34" charset="-122"/>
            </a:rPr>
            <a:t>Documents</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Reading</a:t>
          </a:r>
          <a:endParaRPr lang="zh-CN" altLang="en-US" dirty="0">
            <a:latin typeface="微软雅黑" panose="020B0503020204020204" pitchFamily="34" charset="-122"/>
            <a:ea typeface="微软雅黑" panose="020B0503020204020204" pitchFamily="34" charset="-122"/>
          </a:endParaRPr>
        </a:p>
      </dgm:t>
    </dgm:pt>
    <dgm:pt modelId="{7A4475AA-0BAD-4F2E-9B51-21A1419F9988}" type="parTrans" cxnId="{48DAAF91-60FA-4262-BB40-F17906ED6DE7}">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057E6AE4-9506-49DE-AA37-1CD51A397177}" type="sibTrans" cxnId="{48DAAF91-60FA-4262-BB40-F17906ED6DE7}">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17D0BFC7-A003-412A-BCF2-4A737DA21627}">
      <dgm:prSet/>
      <dgm:spPr>
        <a:solidFill>
          <a:srgbClr val="49ACF0"/>
        </a:solidFill>
      </dgm:spPr>
      <dgm:t>
        <a:bodyPr/>
        <a:lstStyle/>
        <a:p>
          <a:r>
            <a:rPr lang="en-US" altLang="zh-CN" dirty="0">
              <a:latin typeface="微软雅黑" panose="020B0503020204020204" pitchFamily="34" charset="-122"/>
              <a:ea typeface="微软雅黑" panose="020B0503020204020204" pitchFamily="34" charset="-122"/>
            </a:rPr>
            <a:t>Source-code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Reading</a:t>
          </a:r>
        </a:p>
      </dgm:t>
    </dgm:pt>
    <dgm:pt modelId="{55D46269-B4D3-4083-9438-166267E312DA}" type="parTrans" cxnId="{6D3E878F-41A2-452C-B1E0-DF19D2EA2BE5}">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891DC914-0CF5-4709-A025-4F8ECCE05BC0}" type="sibTrans" cxnId="{6D3E878F-41A2-452C-B1E0-DF19D2EA2BE5}">
      <dgm:prSet/>
      <dgm:spPr/>
      <dgm:t>
        <a:bodyPr/>
        <a:lstStyle/>
        <a:p>
          <a:endParaRPr lang="zh-CN" altLang="en-US">
            <a:solidFill>
              <a:schemeClr val="tx1"/>
            </a:solidFill>
            <a:latin typeface="微软雅黑" panose="020B0503020204020204" pitchFamily="34" charset="-122"/>
            <a:ea typeface="微软雅黑" panose="020B0503020204020204" pitchFamily="34" charset="-122"/>
          </a:endParaRPr>
        </a:p>
      </dgm:t>
    </dgm:pt>
    <dgm:pt modelId="{2A2D05C5-3E1C-4682-A973-7A24CD482747}" type="pres">
      <dgm:prSet presAssocID="{9BDCE1CC-96DC-4A13-9779-EBE08F77FFEE}" presName="Name0" presStyleCnt="0">
        <dgm:presLayoutVars>
          <dgm:dir/>
          <dgm:resizeHandles val="exact"/>
        </dgm:presLayoutVars>
      </dgm:prSet>
      <dgm:spPr/>
    </dgm:pt>
    <dgm:pt modelId="{B4F5806B-982F-4988-B84B-19C75A57971C}" type="pres">
      <dgm:prSet presAssocID="{7C9EC151-596D-4A49-8CAE-F0A17F4BE72D}" presName="node" presStyleLbl="node1" presStyleIdx="0" presStyleCnt="5">
        <dgm:presLayoutVars>
          <dgm:bulletEnabled val="1"/>
        </dgm:presLayoutVars>
      </dgm:prSet>
      <dgm:spPr/>
    </dgm:pt>
    <dgm:pt modelId="{EC787B2F-1A11-4D12-8CA4-55CCE49D333A}" type="pres">
      <dgm:prSet presAssocID="{A1399ED5-896F-4DAD-8767-0C6FE59FE93E}" presName="sibTrans" presStyleLbl="sibTrans2D1" presStyleIdx="0" presStyleCnt="4"/>
      <dgm:spPr/>
    </dgm:pt>
    <dgm:pt modelId="{45630AAF-841E-4737-BD8A-803DCE1D6D18}" type="pres">
      <dgm:prSet presAssocID="{A1399ED5-896F-4DAD-8767-0C6FE59FE93E}" presName="connectorText" presStyleLbl="sibTrans2D1" presStyleIdx="0" presStyleCnt="4"/>
      <dgm:spPr/>
    </dgm:pt>
    <dgm:pt modelId="{8460EE07-03EB-4A36-A2F8-96F1008EDF2C}" type="pres">
      <dgm:prSet presAssocID="{EAD12A50-50F5-436C-BD5F-993B2A964FC3}" presName="node" presStyleLbl="node1" presStyleIdx="1" presStyleCnt="5">
        <dgm:presLayoutVars>
          <dgm:bulletEnabled val="1"/>
        </dgm:presLayoutVars>
      </dgm:prSet>
      <dgm:spPr/>
    </dgm:pt>
    <dgm:pt modelId="{47DE3148-5005-4BA1-BF46-A625A66D5E8C}" type="pres">
      <dgm:prSet presAssocID="{DAFA27BD-BCAC-4FA1-AA0B-89E9198009CF}" presName="sibTrans" presStyleLbl="sibTrans2D1" presStyleIdx="1" presStyleCnt="4"/>
      <dgm:spPr/>
    </dgm:pt>
    <dgm:pt modelId="{97486F5C-CE57-4782-A92F-3E459300301D}" type="pres">
      <dgm:prSet presAssocID="{DAFA27BD-BCAC-4FA1-AA0B-89E9198009CF}" presName="connectorText" presStyleLbl="sibTrans2D1" presStyleIdx="1" presStyleCnt="4"/>
      <dgm:spPr/>
    </dgm:pt>
    <dgm:pt modelId="{3D280687-038D-4F7B-97E5-F4219B3E444A}" type="pres">
      <dgm:prSet presAssocID="{C06629B3-5F4B-4631-8B3F-AD2A64D9B132}" presName="node" presStyleLbl="node1" presStyleIdx="2" presStyleCnt="5">
        <dgm:presLayoutVars>
          <dgm:bulletEnabled val="1"/>
        </dgm:presLayoutVars>
      </dgm:prSet>
      <dgm:spPr/>
    </dgm:pt>
    <dgm:pt modelId="{9FA13474-626A-476D-8DC5-93E7936E351F}" type="pres">
      <dgm:prSet presAssocID="{0D04ADFC-7A2D-49AC-BBB9-46B652BF5B0C}" presName="sibTrans" presStyleLbl="sibTrans2D1" presStyleIdx="2" presStyleCnt="4"/>
      <dgm:spPr/>
    </dgm:pt>
    <dgm:pt modelId="{27F13560-DEDE-47F9-9D50-B2C7B3902FAA}" type="pres">
      <dgm:prSet presAssocID="{0D04ADFC-7A2D-49AC-BBB9-46B652BF5B0C}" presName="connectorText" presStyleLbl="sibTrans2D1" presStyleIdx="2" presStyleCnt="4"/>
      <dgm:spPr/>
    </dgm:pt>
    <dgm:pt modelId="{4D24F0BB-499D-4469-8C70-54744EDFC230}" type="pres">
      <dgm:prSet presAssocID="{78174F0A-030C-4BFB-BB79-A23654C97238}" presName="node" presStyleLbl="node1" presStyleIdx="3" presStyleCnt="5">
        <dgm:presLayoutVars>
          <dgm:bulletEnabled val="1"/>
        </dgm:presLayoutVars>
      </dgm:prSet>
      <dgm:spPr/>
    </dgm:pt>
    <dgm:pt modelId="{F4445599-A455-4BA0-A7A5-C8789C648F86}" type="pres">
      <dgm:prSet presAssocID="{057E6AE4-9506-49DE-AA37-1CD51A397177}" presName="sibTrans" presStyleLbl="sibTrans2D1" presStyleIdx="3" presStyleCnt="4"/>
      <dgm:spPr/>
    </dgm:pt>
    <dgm:pt modelId="{947E76CC-6314-4324-A082-B6D24E2085BB}" type="pres">
      <dgm:prSet presAssocID="{057E6AE4-9506-49DE-AA37-1CD51A397177}" presName="connectorText" presStyleLbl="sibTrans2D1" presStyleIdx="3" presStyleCnt="4"/>
      <dgm:spPr/>
    </dgm:pt>
    <dgm:pt modelId="{3F94ADD9-1A13-4C58-80AE-9C08A9E3CD98}" type="pres">
      <dgm:prSet presAssocID="{17D0BFC7-A003-412A-BCF2-4A737DA21627}" presName="node" presStyleLbl="node1" presStyleIdx="4" presStyleCnt="5">
        <dgm:presLayoutVars>
          <dgm:bulletEnabled val="1"/>
        </dgm:presLayoutVars>
      </dgm:prSet>
      <dgm:spPr/>
    </dgm:pt>
  </dgm:ptLst>
  <dgm:cxnLst>
    <dgm:cxn modelId="{B50ACF14-A6AD-4222-8E96-E420E766AA51}" type="presOf" srcId="{057E6AE4-9506-49DE-AA37-1CD51A397177}" destId="{F4445599-A455-4BA0-A7A5-C8789C648F86}" srcOrd="0" destOrd="0" presId="urn:microsoft.com/office/officeart/2005/8/layout/process1"/>
    <dgm:cxn modelId="{ABF36023-54E5-4B71-97F1-081507F3EBFD}" type="presOf" srcId="{7C9EC151-596D-4A49-8CAE-F0A17F4BE72D}" destId="{B4F5806B-982F-4988-B84B-19C75A57971C}" srcOrd="0" destOrd="0" presId="urn:microsoft.com/office/officeart/2005/8/layout/process1"/>
    <dgm:cxn modelId="{773FC92C-06DC-4D63-96B5-4EFBA4A85BE5}" type="presOf" srcId="{DAFA27BD-BCAC-4FA1-AA0B-89E9198009CF}" destId="{47DE3148-5005-4BA1-BF46-A625A66D5E8C}" srcOrd="0" destOrd="0" presId="urn:microsoft.com/office/officeart/2005/8/layout/process1"/>
    <dgm:cxn modelId="{7AF09E3A-ABA9-4C20-B6E8-840A20033642}" srcId="{9BDCE1CC-96DC-4A13-9779-EBE08F77FFEE}" destId="{C06629B3-5F4B-4631-8B3F-AD2A64D9B132}" srcOrd="2" destOrd="0" parTransId="{DED44DA6-6145-4F44-B980-714D86C5C3E6}" sibTransId="{0D04ADFC-7A2D-49AC-BBB9-46B652BF5B0C}"/>
    <dgm:cxn modelId="{4C743467-6CCF-4F13-A3D0-FEDDB5ECAC4B}" type="presOf" srcId="{057E6AE4-9506-49DE-AA37-1CD51A397177}" destId="{947E76CC-6314-4324-A082-B6D24E2085BB}" srcOrd="1" destOrd="0" presId="urn:microsoft.com/office/officeart/2005/8/layout/process1"/>
    <dgm:cxn modelId="{5DE9CC52-5F6A-4FFA-ADFB-CD0B2F5F3FE1}" type="presOf" srcId="{0D04ADFC-7A2D-49AC-BBB9-46B652BF5B0C}" destId="{9FA13474-626A-476D-8DC5-93E7936E351F}" srcOrd="0" destOrd="0" presId="urn:microsoft.com/office/officeart/2005/8/layout/process1"/>
    <dgm:cxn modelId="{07B9F772-5812-4E42-AB28-461C59FDD757}" srcId="{9BDCE1CC-96DC-4A13-9779-EBE08F77FFEE}" destId="{EAD12A50-50F5-436C-BD5F-993B2A964FC3}" srcOrd="1" destOrd="0" parTransId="{8792265D-14AB-4086-A88D-90FB67870F3C}" sibTransId="{DAFA27BD-BCAC-4FA1-AA0B-89E9198009CF}"/>
    <dgm:cxn modelId="{17FF317C-9566-4CA6-8061-046D68181EBA}" type="presOf" srcId="{78174F0A-030C-4BFB-BB79-A23654C97238}" destId="{4D24F0BB-499D-4469-8C70-54744EDFC230}" srcOrd="0" destOrd="0" presId="urn:microsoft.com/office/officeart/2005/8/layout/process1"/>
    <dgm:cxn modelId="{6D3E878F-41A2-452C-B1E0-DF19D2EA2BE5}" srcId="{9BDCE1CC-96DC-4A13-9779-EBE08F77FFEE}" destId="{17D0BFC7-A003-412A-BCF2-4A737DA21627}" srcOrd="4" destOrd="0" parTransId="{55D46269-B4D3-4083-9438-166267E312DA}" sibTransId="{891DC914-0CF5-4709-A025-4F8ECCE05BC0}"/>
    <dgm:cxn modelId="{E85CA891-8CC5-4BFC-B1C8-78727BD68305}" type="presOf" srcId="{C06629B3-5F4B-4631-8B3F-AD2A64D9B132}" destId="{3D280687-038D-4F7B-97E5-F4219B3E444A}" srcOrd="0" destOrd="0" presId="urn:microsoft.com/office/officeart/2005/8/layout/process1"/>
    <dgm:cxn modelId="{48DAAF91-60FA-4262-BB40-F17906ED6DE7}" srcId="{9BDCE1CC-96DC-4A13-9779-EBE08F77FFEE}" destId="{78174F0A-030C-4BFB-BB79-A23654C97238}" srcOrd="3" destOrd="0" parTransId="{7A4475AA-0BAD-4F2E-9B51-21A1419F9988}" sibTransId="{057E6AE4-9506-49DE-AA37-1CD51A397177}"/>
    <dgm:cxn modelId="{41A597AA-D68A-4DE2-92FB-C95B7FB485A0}" type="presOf" srcId="{DAFA27BD-BCAC-4FA1-AA0B-89E9198009CF}" destId="{97486F5C-CE57-4782-A92F-3E459300301D}" srcOrd="1" destOrd="0" presId="urn:microsoft.com/office/officeart/2005/8/layout/process1"/>
    <dgm:cxn modelId="{9FE39EC5-09E5-49A9-BBE6-BAB8D16BA33D}" type="presOf" srcId="{A1399ED5-896F-4DAD-8767-0C6FE59FE93E}" destId="{45630AAF-841E-4737-BD8A-803DCE1D6D18}" srcOrd="1" destOrd="0" presId="urn:microsoft.com/office/officeart/2005/8/layout/process1"/>
    <dgm:cxn modelId="{8ADE3ACE-2B37-4224-941A-E655175F0DC2}" type="presOf" srcId="{17D0BFC7-A003-412A-BCF2-4A737DA21627}" destId="{3F94ADD9-1A13-4C58-80AE-9C08A9E3CD98}" srcOrd="0" destOrd="0" presId="urn:microsoft.com/office/officeart/2005/8/layout/process1"/>
    <dgm:cxn modelId="{E337D8DD-4FDC-4947-B553-28EADBEB0BF6}" type="presOf" srcId="{EAD12A50-50F5-436C-BD5F-993B2A964FC3}" destId="{8460EE07-03EB-4A36-A2F8-96F1008EDF2C}" srcOrd="0" destOrd="0" presId="urn:microsoft.com/office/officeart/2005/8/layout/process1"/>
    <dgm:cxn modelId="{D85337EF-B2B8-485B-A5FB-6ECD44797931}" type="presOf" srcId="{9BDCE1CC-96DC-4A13-9779-EBE08F77FFEE}" destId="{2A2D05C5-3E1C-4682-A973-7A24CD482747}" srcOrd="0" destOrd="0" presId="urn:microsoft.com/office/officeart/2005/8/layout/process1"/>
    <dgm:cxn modelId="{CF5D49EF-A8F5-47E0-B3C9-0250C73A0388}" type="presOf" srcId="{0D04ADFC-7A2D-49AC-BBB9-46B652BF5B0C}" destId="{27F13560-DEDE-47F9-9D50-B2C7B3902FAA}" srcOrd="1" destOrd="0" presId="urn:microsoft.com/office/officeart/2005/8/layout/process1"/>
    <dgm:cxn modelId="{F4482DF6-B622-4C0D-9CCC-CB27F810E740}" srcId="{9BDCE1CC-96DC-4A13-9779-EBE08F77FFEE}" destId="{7C9EC151-596D-4A49-8CAE-F0A17F4BE72D}" srcOrd="0" destOrd="0" parTransId="{79DB392E-3A75-4A52-9C99-343116350A4C}" sibTransId="{A1399ED5-896F-4DAD-8767-0C6FE59FE93E}"/>
    <dgm:cxn modelId="{BA303BFB-7845-40AF-A8C1-6970C4DB7DFB}" type="presOf" srcId="{A1399ED5-896F-4DAD-8767-0C6FE59FE93E}" destId="{EC787B2F-1A11-4D12-8CA4-55CCE49D333A}" srcOrd="0" destOrd="0" presId="urn:microsoft.com/office/officeart/2005/8/layout/process1"/>
    <dgm:cxn modelId="{44246E06-0717-4720-A2C2-4F767DAABBB3}" type="presParOf" srcId="{2A2D05C5-3E1C-4682-A973-7A24CD482747}" destId="{B4F5806B-982F-4988-B84B-19C75A57971C}" srcOrd="0" destOrd="0" presId="urn:microsoft.com/office/officeart/2005/8/layout/process1"/>
    <dgm:cxn modelId="{0371BED5-C161-47B9-9C95-F5D62CE21562}" type="presParOf" srcId="{2A2D05C5-3E1C-4682-A973-7A24CD482747}" destId="{EC787B2F-1A11-4D12-8CA4-55CCE49D333A}" srcOrd="1" destOrd="0" presId="urn:microsoft.com/office/officeart/2005/8/layout/process1"/>
    <dgm:cxn modelId="{D4A52EC0-6233-4C45-8165-A56459922AFF}" type="presParOf" srcId="{EC787B2F-1A11-4D12-8CA4-55CCE49D333A}" destId="{45630AAF-841E-4737-BD8A-803DCE1D6D18}" srcOrd="0" destOrd="0" presId="urn:microsoft.com/office/officeart/2005/8/layout/process1"/>
    <dgm:cxn modelId="{A8992D36-69AB-4088-99CB-E695E0B718AC}" type="presParOf" srcId="{2A2D05C5-3E1C-4682-A973-7A24CD482747}" destId="{8460EE07-03EB-4A36-A2F8-96F1008EDF2C}" srcOrd="2" destOrd="0" presId="urn:microsoft.com/office/officeart/2005/8/layout/process1"/>
    <dgm:cxn modelId="{CFA28FA0-D3D6-429B-8440-EA28BA741646}" type="presParOf" srcId="{2A2D05C5-3E1C-4682-A973-7A24CD482747}" destId="{47DE3148-5005-4BA1-BF46-A625A66D5E8C}" srcOrd="3" destOrd="0" presId="urn:microsoft.com/office/officeart/2005/8/layout/process1"/>
    <dgm:cxn modelId="{0A5F41CC-0EDA-437E-83BB-F656952A1E96}" type="presParOf" srcId="{47DE3148-5005-4BA1-BF46-A625A66D5E8C}" destId="{97486F5C-CE57-4782-A92F-3E459300301D}" srcOrd="0" destOrd="0" presId="urn:microsoft.com/office/officeart/2005/8/layout/process1"/>
    <dgm:cxn modelId="{63C1CED9-C8BD-486A-8975-8268E856ED19}" type="presParOf" srcId="{2A2D05C5-3E1C-4682-A973-7A24CD482747}" destId="{3D280687-038D-4F7B-97E5-F4219B3E444A}" srcOrd="4" destOrd="0" presId="urn:microsoft.com/office/officeart/2005/8/layout/process1"/>
    <dgm:cxn modelId="{64691E5E-CEDC-4F8F-8709-EAC6969AB8FC}" type="presParOf" srcId="{2A2D05C5-3E1C-4682-A973-7A24CD482747}" destId="{9FA13474-626A-476D-8DC5-93E7936E351F}" srcOrd="5" destOrd="0" presId="urn:microsoft.com/office/officeart/2005/8/layout/process1"/>
    <dgm:cxn modelId="{C99EE0D5-DCC1-467E-A3C2-5A4E224A462D}" type="presParOf" srcId="{9FA13474-626A-476D-8DC5-93E7936E351F}" destId="{27F13560-DEDE-47F9-9D50-B2C7B3902FAA}" srcOrd="0" destOrd="0" presId="urn:microsoft.com/office/officeart/2005/8/layout/process1"/>
    <dgm:cxn modelId="{62703954-0455-4555-8858-CE3874C83249}" type="presParOf" srcId="{2A2D05C5-3E1C-4682-A973-7A24CD482747}" destId="{4D24F0BB-499D-4469-8C70-54744EDFC230}" srcOrd="6" destOrd="0" presId="urn:microsoft.com/office/officeart/2005/8/layout/process1"/>
    <dgm:cxn modelId="{BF7BA77A-C1E2-45FB-BF56-FDAEC245D2C8}" type="presParOf" srcId="{2A2D05C5-3E1C-4682-A973-7A24CD482747}" destId="{F4445599-A455-4BA0-A7A5-C8789C648F86}" srcOrd="7" destOrd="0" presId="urn:microsoft.com/office/officeart/2005/8/layout/process1"/>
    <dgm:cxn modelId="{B1C14D79-F84C-41E8-AE3A-4C39D26CE6E0}" type="presParOf" srcId="{F4445599-A455-4BA0-A7A5-C8789C648F86}" destId="{947E76CC-6314-4324-A082-B6D24E2085BB}" srcOrd="0" destOrd="0" presId="urn:microsoft.com/office/officeart/2005/8/layout/process1"/>
    <dgm:cxn modelId="{C662363A-2201-49BB-A29A-5D7598E62777}" type="presParOf" srcId="{2A2D05C5-3E1C-4682-A973-7A24CD482747}" destId="{3F94ADD9-1A13-4C58-80AE-9C08A9E3CD98}"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A7245-5694-4276-9729-74A14195BF4C}" type="doc">
      <dgm:prSet loTypeId="urn:microsoft.com/office/officeart/2005/8/layout/hProcess9" loCatId="process" qsTypeId="urn:microsoft.com/office/officeart/2005/8/quickstyle/simple1" qsCatId="simple" csTypeId="urn:microsoft.com/office/officeart/2005/8/colors/accent1_1" csCatId="accent1" phldr="1"/>
      <dgm:spPr/>
    </dgm:pt>
    <dgm:pt modelId="{21A9F8DA-E406-4A87-9239-1A5E83FC11F2}">
      <dgm:prSet phldrT="[文本]" custT="1"/>
      <dgm:spPr/>
      <dgm:t>
        <a:bodyPr/>
        <a:lstStyle/>
        <a:p>
          <a:r>
            <a:rPr lang="en-US" altLang="en-US" sz="1800" dirty="0">
              <a:latin typeface="微软雅黑" panose="020B0503020204020204" pitchFamily="34" charset="-122"/>
              <a:ea typeface="微软雅黑" panose="020B0503020204020204" pitchFamily="34" charset="-122"/>
            </a:rPr>
            <a:t>Calculating the longest common substring</a:t>
          </a: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(LCS)</a:t>
          </a:r>
          <a:r>
            <a:rPr lang="en-US" altLang="en-US" sz="1800" dirty="0">
              <a:latin typeface="微软雅黑" panose="020B0503020204020204" pitchFamily="34" charset="-122"/>
              <a:ea typeface="微软雅黑" panose="020B0503020204020204" pitchFamily="34" charset="-122"/>
            </a:rPr>
            <a:t> of V</a:t>
          </a:r>
          <a:r>
            <a:rPr lang="en-US" altLang="en-US" sz="1800" baseline="-25000" dirty="0">
              <a:latin typeface="微软雅黑" panose="020B0503020204020204" pitchFamily="34" charset="-122"/>
              <a:ea typeface="微软雅黑" panose="020B0503020204020204" pitchFamily="34" charset="-122"/>
            </a:rPr>
            <a:t>0</a:t>
          </a:r>
          <a:r>
            <a:rPr lang="en-US" altLang="en-US" sz="1800" dirty="0">
              <a:latin typeface="微软雅黑" panose="020B0503020204020204" pitchFamily="34" charset="-122"/>
              <a:ea typeface="微软雅黑" panose="020B0503020204020204" pitchFamily="34" charset="-122"/>
            </a:rPr>
            <a:t> and V</a:t>
          </a:r>
          <a:r>
            <a:rPr lang="en-US" altLang="zh-CN" sz="1800" baseline="-25000" dirty="0">
              <a:latin typeface="微软雅黑" panose="020B0503020204020204" pitchFamily="34" charset="-122"/>
              <a:ea typeface="微软雅黑" panose="020B0503020204020204" pitchFamily="34" charset="-122"/>
            </a:rPr>
            <a:t>1</a:t>
          </a:r>
          <a:r>
            <a:rPr lang="en-US" altLang="en-US" sz="1800" dirty="0">
              <a:latin typeface="微软雅黑" panose="020B0503020204020204" pitchFamily="34" charset="-122"/>
              <a:ea typeface="微软雅黑" panose="020B0503020204020204" pitchFamily="34" charset="-122"/>
            </a:rPr>
            <a:t> using</a:t>
          </a:r>
          <a:r>
            <a:rPr lang="zh-CN" altLang="en-US" sz="1800" dirty="0">
              <a:latin typeface="微软雅黑" panose="020B0503020204020204" pitchFamily="34" charset="-122"/>
              <a:ea typeface="微软雅黑" panose="020B0503020204020204" pitchFamily="34" charset="-122"/>
            </a:rPr>
            <a:t> </a:t>
          </a:r>
          <a:r>
            <a:rPr lang="en-US" altLang="zh-CN" sz="1800" dirty="0">
              <a:latin typeface="微软雅黑" panose="020B0503020204020204" pitchFamily="34" charset="-122"/>
              <a:ea typeface="微软雅黑" panose="020B0503020204020204" pitchFamily="34" charset="-122"/>
            </a:rPr>
            <a:t>DP</a:t>
          </a:r>
          <a:endParaRPr lang="zh-CN" altLang="en-US" sz="1800" dirty="0">
            <a:latin typeface="微软雅黑" panose="020B0503020204020204" pitchFamily="34" charset="-122"/>
            <a:ea typeface="微软雅黑" panose="020B0503020204020204" pitchFamily="34" charset="-122"/>
          </a:endParaRPr>
        </a:p>
      </dgm:t>
    </dgm:pt>
    <dgm:pt modelId="{3F42B080-6AA4-4914-B9C3-BDB8ECCBA2DB}" type="parTrans" cxnId="{C9C8F61B-381A-4D54-B328-D10C7FD06989}">
      <dgm:prSet/>
      <dgm:spPr/>
      <dgm:t>
        <a:bodyPr/>
        <a:lstStyle/>
        <a:p>
          <a:endParaRPr lang="zh-CN" altLang="en-US">
            <a:latin typeface="微软雅黑" panose="020B0503020204020204" pitchFamily="34" charset="-122"/>
            <a:ea typeface="微软雅黑" panose="020B0503020204020204" pitchFamily="34" charset="-122"/>
          </a:endParaRPr>
        </a:p>
      </dgm:t>
    </dgm:pt>
    <dgm:pt modelId="{42115E9C-6B58-4F25-BE01-45BF0A6AEF66}" type="sibTrans" cxnId="{C9C8F61B-381A-4D54-B328-D10C7FD06989}">
      <dgm:prSet/>
      <dgm:spPr/>
      <dgm:t>
        <a:bodyPr/>
        <a:lstStyle/>
        <a:p>
          <a:endParaRPr lang="zh-CN" altLang="en-US">
            <a:latin typeface="微软雅黑" panose="020B0503020204020204" pitchFamily="34" charset="-122"/>
            <a:ea typeface="微软雅黑" panose="020B0503020204020204" pitchFamily="34" charset="-122"/>
          </a:endParaRPr>
        </a:p>
      </dgm:t>
    </dgm:pt>
    <dgm:pt modelId="{94DDFD0E-D577-4D33-BC87-F3ACFEF09640}">
      <dgm:prSet phldrT="[文本]"/>
      <dgm:spPr/>
      <dgm:t>
        <a:bodyPr/>
        <a:lstStyle/>
        <a:p>
          <a:r>
            <a:rPr lang="en-US" altLang="zh-CN" dirty="0">
              <a:latin typeface="微软雅黑" panose="020B0503020204020204" pitchFamily="34" charset="-122"/>
              <a:ea typeface="微软雅黑" panose="020B0503020204020204" pitchFamily="34" charset="-122"/>
            </a:rPr>
            <a:t>V</a:t>
          </a:r>
          <a:r>
            <a:rPr lang="en-US" altLang="zh-CN" baseline="-25000" dirty="0">
              <a:latin typeface="微软雅黑" panose="020B0503020204020204" pitchFamily="34" charset="-122"/>
              <a:ea typeface="微软雅黑" panose="020B0503020204020204" pitchFamily="34" charset="-122"/>
            </a:rPr>
            <a:t>0</a:t>
          </a:r>
          <a:r>
            <a:rPr lang="en-US" altLang="zh-CN" baseline="0" dirty="0">
              <a:latin typeface="微软雅黑" panose="020B0503020204020204" pitchFamily="34" charset="-122"/>
              <a:ea typeface="微软雅黑" panose="020B0503020204020204" pitchFamily="34" charset="-122"/>
            </a:rPr>
            <a:t>+LCS</a:t>
          </a:r>
          <a:r>
            <a:rPr lang="zh-CN" altLang="en-US" baseline="0" dirty="0">
              <a:latin typeface="微软雅黑" panose="020B0503020204020204" pitchFamily="34" charset="-122"/>
              <a:ea typeface="微软雅黑" panose="020B0503020204020204" pitchFamily="34" charset="-122"/>
            </a:rPr>
            <a:t>→</a:t>
          </a:r>
          <a:r>
            <a:rPr lang="en-US" altLang="zh-CN" baseline="0" dirty="0">
              <a:latin typeface="微软雅黑" panose="020B0503020204020204" pitchFamily="34" charset="-122"/>
              <a:ea typeface="微软雅黑" panose="020B0503020204020204" pitchFamily="34" charset="-122"/>
            </a:rPr>
            <a:t>Operation</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sequence</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of</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Delete</a:t>
          </a:r>
          <a:endParaRPr lang="zh-CN" altLang="en-US" dirty="0">
            <a:latin typeface="微软雅黑" panose="020B0503020204020204" pitchFamily="34" charset="-122"/>
            <a:ea typeface="微软雅黑" panose="020B0503020204020204" pitchFamily="34" charset="-122"/>
          </a:endParaRPr>
        </a:p>
      </dgm:t>
    </dgm:pt>
    <dgm:pt modelId="{14491804-B399-4FD4-AAF8-FD62690CF2C6}" type="parTrans" cxnId="{E9F18C14-18FF-41DF-AF0E-379423C48EE7}">
      <dgm:prSet/>
      <dgm:spPr/>
      <dgm:t>
        <a:bodyPr/>
        <a:lstStyle/>
        <a:p>
          <a:endParaRPr lang="zh-CN" altLang="en-US">
            <a:latin typeface="微软雅黑" panose="020B0503020204020204" pitchFamily="34" charset="-122"/>
            <a:ea typeface="微软雅黑" panose="020B0503020204020204" pitchFamily="34" charset="-122"/>
          </a:endParaRPr>
        </a:p>
      </dgm:t>
    </dgm:pt>
    <dgm:pt modelId="{D8D84A34-F61F-43E5-B603-479583ACB624}" type="sibTrans" cxnId="{E9F18C14-18FF-41DF-AF0E-379423C48EE7}">
      <dgm:prSet/>
      <dgm:spPr/>
      <dgm:t>
        <a:bodyPr/>
        <a:lstStyle/>
        <a:p>
          <a:endParaRPr lang="zh-CN" altLang="en-US">
            <a:latin typeface="微软雅黑" panose="020B0503020204020204" pitchFamily="34" charset="-122"/>
            <a:ea typeface="微软雅黑" panose="020B0503020204020204" pitchFamily="34" charset="-122"/>
          </a:endParaRPr>
        </a:p>
      </dgm:t>
    </dgm:pt>
    <dgm:pt modelId="{1F6A7EE1-6DFF-45C9-BE39-0BB6D0121D70}">
      <dgm:prSet phldrT="[文本]"/>
      <dgm:spPr/>
      <dgm:t>
        <a:bodyPr/>
        <a:lstStyle/>
        <a:p>
          <a:r>
            <a:rPr lang="en-US" altLang="zh-CN" dirty="0">
              <a:latin typeface="微软雅黑" panose="020B0503020204020204" pitchFamily="34" charset="-122"/>
              <a:ea typeface="微软雅黑" panose="020B0503020204020204" pitchFamily="34" charset="-122"/>
            </a:rPr>
            <a:t>LCS+V</a:t>
          </a:r>
          <a:r>
            <a:rPr lang="en-US" altLang="zh-CN" baseline="-25000" dirty="0">
              <a:latin typeface="微软雅黑" panose="020B0503020204020204" pitchFamily="34" charset="-122"/>
              <a:ea typeface="微软雅黑" panose="020B0503020204020204" pitchFamily="34" charset="-122"/>
            </a:rPr>
            <a:t>1</a:t>
          </a:r>
          <a:r>
            <a:rPr lang="zh-CN" altLang="en-US" baseline="0" dirty="0">
              <a:latin typeface="微软雅黑" panose="020B0503020204020204" pitchFamily="34" charset="-122"/>
              <a:ea typeface="微软雅黑" panose="020B0503020204020204" pitchFamily="34" charset="-122"/>
            </a:rPr>
            <a:t>→</a:t>
          </a:r>
          <a:r>
            <a:rPr lang="en-US" altLang="zh-CN" baseline="0" dirty="0">
              <a:latin typeface="微软雅黑" panose="020B0503020204020204" pitchFamily="34" charset="-122"/>
              <a:ea typeface="微软雅黑" panose="020B0503020204020204" pitchFamily="34" charset="-122"/>
            </a:rPr>
            <a:t>Operation</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sequence</a:t>
          </a:r>
          <a:r>
            <a:rPr lang="zh-CN" altLang="en-US" baseline="0" dirty="0">
              <a:latin typeface="微软雅黑" panose="020B0503020204020204" pitchFamily="34" charset="-122"/>
              <a:ea typeface="微软雅黑" panose="020B0503020204020204" pitchFamily="34" charset="-122"/>
            </a:rPr>
            <a:t> </a:t>
          </a:r>
          <a:r>
            <a:rPr lang="en-US" altLang="zh-CN" baseline="0" dirty="0">
              <a:latin typeface="微软雅黑" panose="020B0503020204020204" pitchFamily="34" charset="-122"/>
              <a:ea typeface="微软雅黑" panose="020B0503020204020204" pitchFamily="34" charset="-122"/>
            </a:rPr>
            <a:t>of</a:t>
          </a:r>
          <a:r>
            <a:rPr lang="zh-CN" altLang="en-US" baseline="0"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Insert</a:t>
          </a:r>
          <a:endParaRPr lang="zh-CN" altLang="en-US" dirty="0">
            <a:latin typeface="微软雅黑" panose="020B0503020204020204" pitchFamily="34" charset="-122"/>
            <a:ea typeface="微软雅黑" panose="020B0503020204020204" pitchFamily="34" charset="-122"/>
          </a:endParaRPr>
        </a:p>
      </dgm:t>
    </dgm:pt>
    <dgm:pt modelId="{8B8D3B71-52A4-4769-9ADF-3D412339507D}" type="parTrans" cxnId="{F90BCB69-904F-42FA-8156-407D73EE78F0}">
      <dgm:prSet/>
      <dgm:spPr/>
      <dgm:t>
        <a:bodyPr/>
        <a:lstStyle/>
        <a:p>
          <a:endParaRPr lang="zh-CN" altLang="en-US">
            <a:latin typeface="微软雅黑" panose="020B0503020204020204" pitchFamily="34" charset="-122"/>
            <a:ea typeface="微软雅黑" panose="020B0503020204020204" pitchFamily="34" charset="-122"/>
          </a:endParaRPr>
        </a:p>
      </dgm:t>
    </dgm:pt>
    <dgm:pt modelId="{B6E4AF57-A6E7-4EAC-A2BE-A6C35C9F0FB6}" type="sibTrans" cxnId="{F90BCB69-904F-42FA-8156-407D73EE78F0}">
      <dgm:prSet/>
      <dgm:spPr/>
      <dgm:t>
        <a:bodyPr/>
        <a:lstStyle/>
        <a:p>
          <a:endParaRPr lang="zh-CN" altLang="en-US">
            <a:latin typeface="微软雅黑" panose="020B0503020204020204" pitchFamily="34" charset="-122"/>
            <a:ea typeface="微软雅黑" panose="020B0503020204020204" pitchFamily="34" charset="-122"/>
          </a:endParaRPr>
        </a:p>
      </dgm:t>
    </dgm:pt>
    <dgm:pt modelId="{2A77DEB4-9E5A-414C-AA04-89F3B4C27FB7}">
      <dgm:prSet phldrT="[文本]"/>
      <dgm:spPr/>
      <dgm:t>
        <a:bodyPr/>
        <a:lstStyle/>
        <a:p>
          <a:r>
            <a:rPr lang="en-US" altLang="zh-CN" dirty="0">
              <a:latin typeface="微软雅黑" panose="020B0503020204020204" pitchFamily="34" charset="-122"/>
              <a:ea typeface="微软雅黑" panose="020B0503020204020204" pitchFamily="34" charset="-122"/>
            </a:rPr>
            <a:t>Combine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the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Delete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and</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Insert</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sequences</a:t>
          </a:r>
          <a:endParaRPr lang="zh-CN" altLang="en-US" dirty="0">
            <a:latin typeface="微软雅黑" panose="020B0503020204020204" pitchFamily="34" charset="-122"/>
            <a:ea typeface="微软雅黑" panose="020B0503020204020204" pitchFamily="34" charset="-122"/>
          </a:endParaRPr>
        </a:p>
      </dgm:t>
    </dgm:pt>
    <dgm:pt modelId="{A4088BAD-C6E9-41ED-AD44-A53FD67B593B}" type="parTrans" cxnId="{1D20E516-61A1-4AA3-9DC3-AE69E5149172}">
      <dgm:prSet/>
      <dgm:spPr/>
      <dgm:t>
        <a:bodyPr/>
        <a:lstStyle/>
        <a:p>
          <a:endParaRPr lang="zh-CN" altLang="en-US">
            <a:latin typeface="微软雅黑" panose="020B0503020204020204" pitchFamily="34" charset="-122"/>
            <a:ea typeface="微软雅黑" panose="020B0503020204020204" pitchFamily="34" charset="-122"/>
          </a:endParaRPr>
        </a:p>
      </dgm:t>
    </dgm:pt>
    <dgm:pt modelId="{BC9B81E4-48A5-46C3-8046-A552364FFC90}" type="sibTrans" cxnId="{1D20E516-61A1-4AA3-9DC3-AE69E5149172}">
      <dgm:prSet/>
      <dgm:spPr/>
      <dgm:t>
        <a:bodyPr/>
        <a:lstStyle/>
        <a:p>
          <a:endParaRPr lang="zh-CN" altLang="en-US">
            <a:latin typeface="微软雅黑" panose="020B0503020204020204" pitchFamily="34" charset="-122"/>
            <a:ea typeface="微软雅黑" panose="020B0503020204020204" pitchFamily="34" charset="-122"/>
          </a:endParaRPr>
        </a:p>
      </dgm:t>
    </dgm:pt>
    <dgm:pt modelId="{369C42CF-AB8D-4CB2-88A5-B23B907A51BB}" type="pres">
      <dgm:prSet presAssocID="{B63A7245-5694-4276-9729-74A14195BF4C}" presName="CompostProcess" presStyleCnt="0">
        <dgm:presLayoutVars>
          <dgm:dir/>
          <dgm:resizeHandles val="exact"/>
        </dgm:presLayoutVars>
      </dgm:prSet>
      <dgm:spPr/>
    </dgm:pt>
    <dgm:pt modelId="{A2D4C76B-5DD6-41F9-B4ED-FC285B6C06C7}" type="pres">
      <dgm:prSet presAssocID="{B63A7245-5694-4276-9729-74A14195BF4C}" presName="arrow" presStyleLbl="bgShp" presStyleIdx="0" presStyleCnt="1" custLinFactNeighborX="5433" custLinFactNeighborY="7905"/>
      <dgm:spPr>
        <a:solidFill>
          <a:schemeClr val="accent5">
            <a:lumMod val="90000"/>
          </a:schemeClr>
        </a:solidFill>
      </dgm:spPr>
    </dgm:pt>
    <dgm:pt modelId="{1093358F-0A85-4F9D-B636-245A4B89668D}" type="pres">
      <dgm:prSet presAssocID="{B63A7245-5694-4276-9729-74A14195BF4C}" presName="linearProcess" presStyleCnt="0"/>
      <dgm:spPr/>
    </dgm:pt>
    <dgm:pt modelId="{94F286D0-C651-4E65-9DA3-54EBA7709203}" type="pres">
      <dgm:prSet presAssocID="{21A9F8DA-E406-4A87-9239-1A5E83FC11F2}" presName="textNode" presStyleLbl="node1" presStyleIdx="0" presStyleCnt="4" custScaleX="113337">
        <dgm:presLayoutVars>
          <dgm:bulletEnabled val="1"/>
        </dgm:presLayoutVars>
      </dgm:prSet>
      <dgm:spPr/>
    </dgm:pt>
    <dgm:pt modelId="{416E382D-2FF8-462F-BED7-666280725BDF}" type="pres">
      <dgm:prSet presAssocID="{42115E9C-6B58-4F25-BE01-45BF0A6AEF66}" presName="sibTrans" presStyleCnt="0"/>
      <dgm:spPr/>
    </dgm:pt>
    <dgm:pt modelId="{2007D5E0-A527-4128-ADF6-8C7D7186CC02}" type="pres">
      <dgm:prSet presAssocID="{94DDFD0E-D577-4D33-BC87-F3ACFEF09640}" presName="textNode" presStyleLbl="node1" presStyleIdx="1" presStyleCnt="4">
        <dgm:presLayoutVars>
          <dgm:bulletEnabled val="1"/>
        </dgm:presLayoutVars>
      </dgm:prSet>
      <dgm:spPr/>
    </dgm:pt>
    <dgm:pt modelId="{31C14E7C-22D2-4822-B5DE-97EB764B6750}" type="pres">
      <dgm:prSet presAssocID="{D8D84A34-F61F-43E5-B603-479583ACB624}" presName="sibTrans" presStyleCnt="0"/>
      <dgm:spPr/>
    </dgm:pt>
    <dgm:pt modelId="{E279F998-55F7-44FC-9485-7A769471F347}" type="pres">
      <dgm:prSet presAssocID="{1F6A7EE1-6DFF-45C9-BE39-0BB6D0121D70}" presName="textNode" presStyleLbl="node1" presStyleIdx="2" presStyleCnt="4">
        <dgm:presLayoutVars>
          <dgm:bulletEnabled val="1"/>
        </dgm:presLayoutVars>
      </dgm:prSet>
      <dgm:spPr/>
    </dgm:pt>
    <dgm:pt modelId="{98195F1F-1CB2-495A-BC7E-A7EAAB4B0E07}" type="pres">
      <dgm:prSet presAssocID="{B6E4AF57-A6E7-4EAC-A2BE-A6C35C9F0FB6}" presName="sibTrans" presStyleCnt="0"/>
      <dgm:spPr/>
    </dgm:pt>
    <dgm:pt modelId="{DBAA6D3D-957C-4138-BFCF-EB26E7CFE7A2}" type="pres">
      <dgm:prSet presAssocID="{2A77DEB4-9E5A-414C-AA04-89F3B4C27FB7}" presName="textNode" presStyleLbl="node1" presStyleIdx="3" presStyleCnt="4">
        <dgm:presLayoutVars>
          <dgm:bulletEnabled val="1"/>
        </dgm:presLayoutVars>
      </dgm:prSet>
      <dgm:spPr/>
    </dgm:pt>
  </dgm:ptLst>
  <dgm:cxnLst>
    <dgm:cxn modelId="{E9F18C14-18FF-41DF-AF0E-379423C48EE7}" srcId="{B63A7245-5694-4276-9729-74A14195BF4C}" destId="{94DDFD0E-D577-4D33-BC87-F3ACFEF09640}" srcOrd="1" destOrd="0" parTransId="{14491804-B399-4FD4-AAF8-FD62690CF2C6}" sibTransId="{D8D84A34-F61F-43E5-B603-479583ACB624}"/>
    <dgm:cxn modelId="{1D20E516-61A1-4AA3-9DC3-AE69E5149172}" srcId="{B63A7245-5694-4276-9729-74A14195BF4C}" destId="{2A77DEB4-9E5A-414C-AA04-89F3B4C27FB7}" srcOrd="3" destOrd="0" parTransId="{A4088BAD-C6E9-41ED-AD44-A53FD67B593B}" sibTransId="{BC9B81E4-48A5-46C3-8046-A552364FFC90}"/>
    <dgm:cxn modelId="{C9C8F61B-381A-4D54-B328-D10C7FD06989}" srcId="{B63A7245-5694-4276-9729-74A14195BF4C}" destId="{21A9F8DA-E406-4A87-9239-1A5E83FC11F2}" srcOrd="0" destOrd="0" parTransId="{3F42B080-6AA4-4914-B9C3-BDB8ECCBA2DB}" sibTransId="{42115E9C-6B58-4F25-BE01-45BF0A6AEF66}"/>
    <dgm:cxn modelId="{73C86337-CF0B-4B99-BA0F-E729D88CC71A}" type="presOf" srcId="{21A9F8DA-E406-4A87-9239-1A5E83FC11F2}" destId="{94F286D0-C651-4E65-9DA3-54EBA7709203}" srcOrd="0" destOrd="0" presId="urn:microsoft.com/office/officeart/2005/8/layout/hProcess9"/>
    <dgm:cxn modelId="{F90BCB69-904F-42FA-8156-407D73EE78F0}" srcId="{B63A7245-5694-4276-9729-74A14195BF4C}" destId="{1F6A7EE1-6DFF-45C9-BE39-0BB6D0121D70}" srcOrd="2" destOrd="0" parTransId="{8B8D3B71-52A4-4769-9ADF-3D412339507D}" sibTransId="{B6E4AF57-A6E7-4EAC-A2BE-A6C35C9F0FB6}"/>
    <dgm:cxn modelId="{A12F1255-9EE0-486E-98A4-DA71CD2B52D6}" type="presOf" srcId="{2A77DEB4-9E5A-414C-AA04-89F3B4C27FB7}" destId="{DBAA6D3D-957C-4138-BFCF-EB26E7CFE7A2}" srcOrd="0" destOrd="0" presId="urn:microsoft.com/office/officeart/2005/8/layout/hProcess9"/>
    <dgm:cxn modelId="{957C1498-D3FE-49FA-91C5-74F7DF3F0DFA}" type="presOf" srcId="{1F6A7EE1-6DFF-45C9-BE39-0BB6D0121D70}" destId="{E279F998-55F7-44FC-9485-7A769471F347}" srcOrd="0" destOrd="0" presId="urn:microsoft.com/office/officeart/2005/8/layout/hProcess9"/>
    <dgm:cxn modelId="{D7A273BA-1493-4CD5-8A24-EC643F9F7A31}" type="presOf" srcId="{B63A7245-5694-4276-9729-74A14195BF4C}" destId="{369C42CF-AB8D-4CB2-88A5-B23B907A51BB}" srcOrd="0" destOrd="0" presId="urn:microsoft.com/office/officeart/2005/8/layout/hProcess9"/>
    <dgm:cxn modelId="{57D4E8F7-2453-4A05-BC80-63E2B9CCC211}" type="presOf" srcId="{94DDFD0E-D577-4D33-BC87-F3ACFEF09640}" destId="{2007D5E0-A527-4128-ADF6-8C7D7186CC02}" srcOrd="0" destOrd="0" presId="urn:microsoft.com/office/officeart/2005/8/layout/hProcess9"/>
    <dgm:cxn modelId="{F2F9C71F-F3C3-48E1-BE49-4E78297B3033}" type="presParOf" srcId="{369C42CF-AB8D-4CB2-88A5-B23B907A51BB}" destId="{A2D4C76B-5DD6-41F9-B4ED-FC285B6C06C7}" srcOrd="0" destOrd="0" presId="urn:microsoft.com/office/officeart/2005/8/layout/hProcess9"/>
    <dgm:cxn modelId="{2B995DBE-3185-4059-A060-CB0464C2F246}" type="presParOf" srcId="{369C42CF-AB8D-4CB2-88A5-B23B907A51BB}" destId="{1093358F-0A85-4F9D-B636-245A4B89668D}" srcOrd="1" destOrd="0" presId="urn:microsoft.com/office/officeart/2005/8/layout/hProcess9"/>
    <dgm:cxn modelId="{D2B4FA9A-C8F3-4A3E-AA57-4F3C34160777}" type="presParOf" srcId="{1093358F-0A85-4F9D-B636-245A4B89668D}" destId="{94F286D0-C651-4E65-9DA3-54EBA7709203}" srcOrd="0" destOrd="0" presId="urn:microsoft.com/office/officeart/2005/8/layout/hProcess9"/>
    <dgm:cxn modelId="{64FA7CEC-72DF-4DAE-8E9B-9B934DA8024B}" type="presParOf" srcId="{1093358F-0A85-4F9D-B636-245A4B89668D}" destId="{416E382D-2FF8-462F-BED7-666280725BDF}" srcOrd="1" destOrd="0" presId="urn:microsoft.com/office/officeart/2005/8/layout/hProcess9"/>
    <dgm:cxn modelId="{4956AEFB-EA05-4993-8491-2A27875B3331}" type="presParOf" srcId="{1093358F-0A85-4F9D-B636-245A4B89668D}" destId="{2007D5E0-A527-4128-ADF6-8C7D7186CC02}" srcOrd="2" destOrd="0" presId="urn:microsoft.com/office/officeart/2005/8/layout/hProcess9"/>
    <dgm:cxn modelId="{3E3477F9-FBAC-4CD3-813C-3D7C4CD82860}" type="presParOf" srcId="{1093358F-0A85-4F9D-B636-245A4B89668D}" destId="{31C14E7C-22D2-4822-B5DE-97EB764B6750}" srcOrd="3" destOrd="0" presId="urn:microsoft.com/office/officeart/2005/8/layout/hProcess9"/>
    <dgm:cxn modelId="{A68715CC-A2AF-4DD8-B504-91D4E633525E}" type="presParOf" srcId="{1093358F-0A85-4F9D-B636-245A4B89668D}" destId="{E279F998-55F7-44FC-9485-7A769471F347}" srcOrd="4" destOrd="0" presId="urn:microsoft.com/office/officeart/2005/8/layout/hProcess9"/>
    <dgm:cxn modelId="{0F9895FD-02EF-463B-85BF-46C35C12706C}" type="presParOf" srcId="{1093358F-0A85-4F9D-B636-245A4B89668D}" destId="{98195F1F-1CB2-495A-BC7E-A7EAAB4B0E07}" srcOrd="5" destOrd="0" presId="urn:microsoft.com/office/officeart/2005/8/layout/hProcess9"/>
    <dgm:cxn modelId="{2CAE21ED-9349-4C4B-B4DA-4A81E25905CC}" type="presParOf" srcId="{1093358F-0A85-4F9D-B636-245A4B89668D}" destId="{DBAA6D3D-957C-4138-BFCF-EB26E7CFE7A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5806B-982F-4988-B84B-19C75A57971C}">
      <dsp:nvSpPr>
        <dsp:cNvPr id="0" name=""/>
        <dsp:cNvSpPr/>
      </dsp:nvSpPr>
      <dsp:spPr>
        <a:xfrm>
          <a:off x="5461" y="563552"/>
          <a:ext cx="1693150" cy="1015890"/>
        </a:xfrm>
        <a:prstGeom prst="roundRect">
          <a:avLst>
            <a:gd name="adj" fmla="val 10000"/>
          </a:avLst>
        </a:prstGeom>
        <a:solidFill>
          <a:srgbClr val="49AC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756"/>
            </a:spcAft>
            <a:buNone/>
          </a:pPr>
          <a:r>
            <a:rPr lang="en-US" altLang="zh-CN" sz="1800" kern="1200" dirty="0">
              <a:latin typeface="微软雅黑" panose="020B0503020204020204" pitchFamily="34" charset="-122"/>
              <a:ea typeface="微软雅黑" panose="020B0503020204020204" pitchFamily="34" charset="-122"/>
            </a:rPr>
            <a:t>Data-Driven</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Method</a:t>
          </a:r>
        </a:p>
      </dsp:txBody>
      <dsp:txXfrm>
        <a:off x="35215" y="593306"/>
        <a:ext cx="1633642" cy="956382"/>
      </dsp:txXfrm>
    </dsp:sp>
    <dsp:sp modelId="{EC787B2F-1A11-4D12-8CA4-55CCE49D333A}">
      <dsp:nvSpPr>
        <dsp:cNvPr id="0" name=""/>
        <dsp:cNvSpPr/>
      </dsp:nvSpPr>
      <dsp:spPr>
        <a:xfrm>
          <a:off x="1867927" y="861547"/>
          <a:ext cx="358948" cy="41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微软雅黑" panose="020B0503020204020204" pitchFamily="34" charset="-122"/>
            <a:ea typeface="微软雅黑" panose="020B0503020204020204" pitchFamily="34" charset="-122"/>
          </a:endParaRPr>
        </a:p>
      </dsp:txBody>
      <dsp:txXfrm>
        <a:off x="1867927" y="945527"/>
        <a:ext cx="251264" cy="251941"/>
      </dsp:txXfrm>
    </dsp:sp>
    <dsp:sp modelId="{8460EE07-03EB-4A36-A2F8-96F1008EDF2C}">
      <dsp:nvSpPr>
        <dsp:cNvPr id="0" name=""/>
        <dsp:cNvSpPr/>
      </dsp:nvSpPr>
      <dsp:spPr>
        <a:xfrm>
          <a:off x="2375873" y="563552"/>
          <a:ext cx="1693150" cy="1015890"/>
        </a:xfrm>
        <a:prstGeom prst="roundRect">
          <a:avLst>
            <a:gd name="adj" fmla="val 10000"/>
          </a:avLst>
        </a:prstGeom>
        <a:solidFill>
          <a:srgbClr val="49AC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Package</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Capturing</a:t>
          </a:r>
          <a:r>
            <a:rPr lang="zh-CN" altLang="en-US" sz="1800" kern="1200" dirty="0">
              <a:latin typeface="微软雅黑" panose="020B0503020204020204" pitchFamily="34" charset="-122"/>
              <a:ea typeface="微软雅黑" panose="020B0503020204020204" pitchFamily="34" charset="-122"/>
            </a:rPr>
            <a:t> </a:t>
          </a:r>
        </a:p>
      </dsp:txBody>
      <dsp:txXfrm>
        <a:off x="2405627" y="593306"/>
        <a:ext cx="1633642" cy="956382"/>
      </dsp:txXfrm>
    </dsp:sp>
    <dsp:sp modelId="{47DE3148-5005-4BA1-BF46-A625A66D5E8C}">
      <dsp:nvSpPr>
        <dsp:cNvPr id="0" name=""/>
        <dsp:cNvSpPr/>
      </dsp:nvSpPr>
      <dsp:spPr>
        <a:xfrm>
          <a:off x="4238339" y="861547"/>
          <a:ext cx="358948" cy="41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微软雅黑" panose="020B0503020204020204" pitchFamily="34" charset="-122"/>
            <a:ea typeface="微软雅黑" panose="020B0503020204020204" pitchFamily="34" charset="-122"/>
          </a:endParaRPr>
        </a:p>
      </dsp:txBody>
      <dsp:txXfrm>
        <a:off x="4238339" y="945527"/>
        <a:ext cx="251264" cy="251941"/>
      </dsp:txXfrm>
    </dsp:sp>
    <dsp:sp modelId="{3D280687-038D-4F7B-97E5-F4219B3E444A}">
      <dsp:nvSpPr>
        <dsp:cNvPr id="0" name=""/>
        <dsp:cNvSpPr/>
      </dsp:nvSpPr>
      <dsp:spPr>
        <a:xfrm>
          <a:off x="4746284" y="563552"/>
          <a:ext cx="1693150" cy="1015890"/>
        </a:xfrm>
        <a:prstGeom prst="roundRect">
          <a:avLst>
            <a:gd name="adj" fmla="val 10000"/>
          </a:avLst>
        </a:prstGeom>
        <a:solidFill>
          <a:srgbClr val="49AC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Traffic</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Decryption</a:t>
          </a:r>
        </a:p>
      </dsp:txBody>
      <dsp:txXfrm>
        <a:off x="4776038" y="593306"/>
        <a:ext cx="1633642" cy="956382"/>
      </dsp:txXfrm>
    </dsp:sp>
    <dsp:sp modelId="{9FA13474-626A-476D-8DC5-93E7936E351F}">
      <dsp:nvSpPr>
        <dsp:cNvPr id="0" name=""/>
        <dsp:cNvSpPr/>
      </dsp:nvSpPr>
      <dsp:spPr>
        <a:xfrm>
          <a:off x="6608750" y="861547"/>
          <a:ext cx="358948" cy="41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微软雅黑" panose="020B0503020204020204" pitchFamily="34" charset="-122"/>
            <a:ea typeface="微软雅黑" panose="020B0503020204020204" pitchFamily="34" charset="-122"/>
          </a:endParaRPr>
        </a:p>
      </dsp:txBody>
      <dsp:txXfrm>
        <a:off x="6608750" y="945527"/>
        <a:ext cx="251264" cy="251941"/>
      </dsp:txXfrm>
    </dsp:sp>
    <dsp:sp modelId="{4D24F0BB-499D-4469-8C70-54744EDFC230}">
      <dsp:nvSpPr>
        <dsp:cNvPr id="0" name=""/>
        <dsp:cNvSpPr/>
      </dsp:nvSpPr>
      <dsp:spPr>
        <a:xfrm>
          <a:off x="7116695" y="563552"/>
          <a:ext cx="1693150" cy="1015890"/>
        </a:xfrm>
        <a:prstGeom prst="roundRect">
          <a:avLst>
            <a:gd name="adj" fmla="val 10000"/>
          </a:avLst>
        </a:prstGeom>
        <a:solidFill>
          <a:srgbClr val="49AC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Documents</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Reading</a:t>
          </a:r>
          <a:endParaRPr lang="zh-CN" altLang="en-US" sz="1800" kern="1200" dirty="0">
            <a:latin typeface="微软雅黑" panose="020B0503020204020204" pitchFamily="34" charset="-122"/>
            <a:ea typeface="微软雅黑" panose="020B0503020204020204" pitchFamily="34" charset="-122"/>
          </a:endParaRPr>
        </a:p>
      </dsp:txBody>
      <dsp:txXfrm>
        <a:off x="7146449" y="593306"/>
        <a:ext cx="1633642" cy="956382"/>
      </dsp:txXfrm>
    </dsp:sp>
    <dsp:sp modelId="{F4445599-A455-4BA0-A7A5-C8789C648F86}">
      <dsp:nvSpPr>
        <dsp:cNvPr id="0" name=""/>
        <dsp:cNvSpPr/>
      </dsp:nvSpPr>
      <dsp:spPr>
        <a:xfrm>
          <a:off x="8979161" y="861547"/>
          <a:ext cx="358948" cy="41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solidFill>
              <a:schemeClr val="tx1"/>
            </a:solidFill>
            <a:latin typeface="微软雅黑" panose="020B0503020204020204" pitchFamily="34" charset="-122"/>
            <a:ea typeface="微软雅黑" panose="020B0503020204020204" pitchFamily="34" charset="-122"/>
          </a:endParaRPr>
        </a:p>
      </dsp:txBody>
      <dsp:txXfrm>
        <a:off x="8979161" y="945527"/>
        <a:ext cx="251264" cy="251941"/>
      </dsp:txXfrm>
    </dsp:sp>
    <dsp:sp modelId="{3F94ADD9-1A13-4C58-80AE-9C08A9E3CD98}">
      <dsp:nvSpPr>
        <dsp:cNvPr id="0" name=""/>
        <dsp:cNvSpPr/>
      </dsp:nvSpPr>
      <dsp:spPr>
        <a:xfrm>
          <a:off x="9487107" y="563552"/>
          <a:ext cx="1693150" cy="1015890"/>
        </a:xfrm>
        <a:prstGeom prst="roundRect">
          <a:avLst>
            <a:gd name="adj" fmla="val 10000"/>
          </a:avLst>
        </a:prstGeom>
        <a:solidFill>
          <a:srgbClr val="49AC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微软雅黑" panose="020B0503020204020204" pitchFamily="34" charset="-122"/>
              <a:ea typeface="微软雅黑" panose="020B0503020204020204" pitchFamily="34" charset="-122"/>
            </a:rPr>
            <a:t>Source-code</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Reading</a:t>
          </a:r>
        </a:p>
      </dsp:txBody>
      <dsp:txXfrm>
        <a:off x="9516861" y="593306"/>
        <a:ext cx="1633642" cy="956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4C76B-5DD6-41F9-B4ED-FC285B6C06C7}">
      <dsp:nvSpPr>
        <dsp:cNvPr id="0" name=""/>
        <dsp:cNvSpPr/>
      </dsp:nvSpPr>
      <dsp:spPr>
        <a:xfrm>
          <a:off x="1477432" y="0"/>
          <a:ext cx="10363200" cy="3397304"/>
        </a:xfrm>
        <a:prstGeom prst="rightArrow">
          <a:avLst/>
        </a:prstGeom>
        <a:solidFill>
          <a:schemeClr val="accent5">
            <a:lumMod val="90000"/>
          </a:schemeClr>
        </a:solidFill>
        <a:ln>
          <a:noFill/>
        </a:ln>
        <a:effectLst/>
      </dsp:spPr>
      <dsp:style>
        <a:lnRef idx="0">
          <a:scrgbClr r="0" g="0" b="0"/>
        </a:lnRef>
        <a:fillRef idx="1">
          <a:scrgbClr r="0" g="0" b="0"/>
        </a:fillRef>
        <a:effectRef idx="0">
          <a:scrgbClr r="0" g="0" b="0"/>
        </a:effectRef>
        <a:fontRef idx="minor"/>
      </dsp:style>
    </dsp:sp>
    <dsp:sp modelId="{94F286D0-C651-4E65-9DA3-54EBA7709203}">
      <dsp:nvSpPr>
        <dsp:cNvPr id="0" name=""/>
        <dsp:cNvSpPr/>
      </dsp:nvSpPr>
      <dsp:spPr>
        <a:xfrm>
          <a:off x="1634" y="1019191"/>
          <a:ext cx="3225110" cy="135892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微软雅黑" panose="020B0503020204020204" pitchFamily="34" charset="-122"/>
              <a:ea typeface="微软雅黑" panose="020B0503020204020204" pitchFamily="34" charset="-122"/>
            </a:rPr>
            <a:t>Calculating the longest common substring</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(LCS)</a:t>
          </a:r>
          <a:r>
            <a:rPr lang="en-US" altLang="en-US" sz="1800" kern="1200" dirty="0">
              <a:latin typeface="微软雅黑" panose="020B0503020204020204" pitchFamily="34" charset="-122"/>
              <a:ea typeface="微软雅黑" panose="020B0503020204020204" pitchFamily="34" charset="-122"/>
            </a:rPr>
            <a:t> of V</a:t>
          </a:r>
          <a:r>
            <a:rPr lang="en-US" altLang="en-US" sz="1800" kern="1200" baseline="-25000" dirty="0">
              <a:latin typeface="微软雅黑" panose="020B0503020204020204" pitchFamily="34" charset="-122"/>
              <a:ea typeface="微软雅黑" panose="020B0503020204020204" pitchFamily="34" charset="-122"/>
            </a:rPr>
            <a:t>0</a:t>
          </a:r>
          <a:r>
            <a:rPr lang="en-US" altLang="en-US" sz="1800" kern="1200" dirty="0">
              <a:latin typeface="微软雅黑" panose="020B0503020204020204" pitchFamily="34" charset="-122"/>
              <a:ea typeface="微软雅黑" panose="020B0503020204020204" pitchFamily="34" charset="-122"/>
            </a:rPr>
            <a:t> and V</a:t>
          </a:r>
          <a:r>
            <a:rPr lang="en-US" altLang="zh-CN" sz="1800" kern="1200" baseline="-25000" dirty="0">
              <a:latin typeface="微软雅黑" panose="020B0503020204020204" pitchFamily="34" charset="-122"/>
              <a:ea typeface="微软雅黑" panose="020B0503020204020204" pitchFamily="34" charset="-122"/>
            </a:rPr>
            <a:t>1</a:t>
          </a:r>
          <a:r>
            <a:rPr lang="en-US" altLang="en-US" sz="1800" kern="1200" dirty="0">
              <a:latin typeface="微软雅黑" panose="020B0503020204020204" pitchFamily="34" charset="-122"/>
              <a:ea typeface="微软雅黑" panose="020B0503020204020204" pitchFamily="34" charset="-122"/>
            </a:rPr>
            <a:t> using</a:t>
          </a:r>
          <a:r>
            <a:rPr lang="zh-CN" altLang="en-US" sz="1800" kern="1200" dirty="0">
              <a:latin typeface="微软雅黑" panose="020B0503020204020204" pitchFamily="34" charset="-122"/>
              <a:ea typeface="微软雅黑" panose="020B0503020204020204" pitchFamily="34" charset="-122"/>
            </a:rPr>
            <a:t> </a:t>
          </a:r>
          <a:r>
            <a:rPr lang="en-US" altLang="zh-CN" sz="1800" kern="1200" dirty="0">
              <a:latin typeface="微软雅黑" panose="020B0503020204020204" pitchFamily="34" charset="-122"/>
              <a:ea typeface="微软雅黑" panose="020B0503020204020204" pitchFamily="34" charset="-122"/>
            </a:rPr>
            <a:t>DP</a:t>
          </a:r>
          <a:endParaRPr lang="zh-CN" altLang="en-US" sz="1800" kern="1200" dirty="0">
            <a:latin typeface="微软雅黑" panose="020B0503020204020204" pitchFamily="34" charset="-122"/>
            <a:ea typeface="微软雅黑" panose="020B0503020204020204" pitchFamily="34" charset="-122"/>
          </a:endParaRPr>
        </a:p>
      </dsp:txBody>
      <dsp:txXfrm>
        <a:off x="67971" y="1085528"/>
        <a:ext cx="3092436" cy="1226247"/>
      </dsp:txXfrm>
    </dsp:sp>
    <dsp:sp modelId="{2007D5E0-A527-4128-ADF6-8C7D7186CC02}">
      <dsp:nvSpPr>
        <dsp:cNvPr id="0" name=""/>
        <dsp:cNvSpPr/>
      </dsp:nvSpPr>
      <dsp:spPr>
        <a:xfrm>
          <a:off x="3369024" y="1019191"/>
          <a:ext cx="2845593" cy="135892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latin typeface="微软雅黑" panose="020B0503020204020204" pitchFamily="34" charset="-122"/>
              <a:ea typeface="微软雅黑" panose="020B0503020204020204" pitchFamily="34" charset="-122"/>
            </a:rPr>
            <a:t>V</a:t>
          </a:r>
          <a:r>
            <a:rPr lang="en-US" altLang="zh-CN" sz="1900" kern="1200" baseline="-25000" dirty="0">
              <a:latin typeface="微软雅黑" panose="020B0503020204020204" pitchFamily="34" charset="-122"/>
              <a:ea typeface="微软雅黑" panose="020B0503020204020204" pitchFamily="34" charset="-122"/>
            </a:rPr>
            <a:t>0</a:t>
          </a:r>
          <a:r>
            <a:rPr lang="en-US" altLang="zh-CN" sz="1900" kern="1200" baseline="0" dirty="0">
              <a:latin typeface="微软雅黑" panose="020B0503020204020204" pitchFamily="34" charset="-122"/>
              <a:ea typeface="微软雅黑" panose="020B0503020204020204" pitchFamily="34" charset="-122"/>
            </a:rPr>
            <a:t>+LCS</a:t>
          </a:r>
          <a:r>
            <a:rPr lang="zh-CN" altLang="en-US" sz="1900" kern="1200" baseline="0" dirty="0">
              <a:latin typeface="微软雅黑" panose="020B0503020204020204" pitchFamily="34" charset="-122"/>
              <a:ea typeface="微软雅黑" panose="020B0503020204020204" pitchFamily="34" charset="-122"/>
            </a:rPr>
            <a:t>→</a:t>
          </a:r>
          <a:r>
            <a:rPr lang="en-US" altLang="zh-CN" sz="1900" kern="1200" baseline="0" dirty="0">
              <a:latin typeface="微软雅黑" panose="020B0503020204020204" pitchFamily="34" charset="-122"/>
              <a:ea typeface="微软雅黑" panose="020B0503020204020204" pitchFamily="34" charset="-122"/>
            </a:rPr>
            <a:t>Operation</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baseline="0" dirty="0">
              <a:latin typeface="微软雅黑" panose="020B0503020204020204" pitchFamily="34" charset="-122"/>
              <a:ea typeface="微软雅黑" panose="020B0503020204020204" pitchFamily="34" charset="-122"/>
            </a:rPr>
            <a:t>sequence</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baseline="0" dirty="0">
              <a:latin typeface="微软雅黑" panose="020B0503020204020204" pitchFamily="34" charset="-122"/>
              <a:ea typeface="微软雅黑" panose="020B0503020204020204" pitchFamily="34" charset="-122"/>
            </a:rPr>
            <a:t>of</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baseline="0" dirty="0">
              <a:latin typeface="微软雅黑" panose="020B0503020204020204" pitchFamily="34" charset="-122"/>
              <a:ea typeface="微软雅黑" panose="020B0503020204020204" pitchFamily="34" charset="-122"/>
            </a:rPr>
            <a:t>Delete</a:t>
          </a:r>
          <a:endParaRPr lang="zh-CN" altLang="en-US" sz="1900" kern="1200" dirty="0">
            <a:latin typeface="微软雅黑" panose="020B0503020204020204" pitchFamily="34" charset="-122"/>
            <a:ea typeface="微软雅黑" panose="020B0503020204020204" pitchFamily="34" charset="-122"/>
          </a:endParaRPr>
        </a:p>
      </dsp:txBody>
      <dsp:txXfrm>
        <a:off x="3435361" y="1085528"/>
        <a:ext cx="2712919" cy="1226247"/>
      </dsp:txXfrm>
    </dsp:sp>
    <dsp:sp modelId="{E279F998-55F7-44FC-9485-7A769471F347}">
      <dsp:nvSpPr>
        <dsp:cNvPr id="0" name=""/>
        <dsp:cNvSpPr/>
      </dsp:nvSpPr>
      <dsp:spPr>
        <a:xfrm>
          <a:off x="6356898" y="1019191"/>
          <a:ext cx="2845593" cy="135892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latin typeface="微软雅黑" panose="020B0503020204020204" pitchFamily="34" charset="-122"/>
              <a:ea typeface="微软雅黑" panose="020B0503020204020204" pitchFamily="34" charset="-122"/>
            </a:rPr>
            <a:t>LCS+V</a:t>
          </a:r>
          <a:r>
            <a:rPr lang="en-US" altLang="zh-CN" sz="1900" kern="1200" baseline="-25000" dirty="0">
              <a:latin typeface="微软雅黑" panose="020B0503020204020204" pitchFamily="34" charset="-122"/>
              <a:ea typeface="微软雅黑" panose="020B0503020204020204" pitchFamily="34" charset="-122"/>
            </a:rPr>
            <a:t>1</a:t>
          </a:r>
          <a:r>
            <a:rPr lang="zh-CN" altLang="en-US" sz="1900" kern="1200" baseline="0" dirty="0">
              <a:latin typeface="微软雅黑" panose="020B0503020204020204" pitchFamily="34" charset="-122"/>
              <a:ea typeface="微软雅黑" panose="020B0503020204020204" pitchFamily="34" charset="-122"/>
            </a:rPr>
            <a:t>→</a:t>
          </a:r>
          <a:r>
            <a:rPr lang="en-US" altLang="zh-CN" sz="1900" kern="1200" baseline="0" dirty="0">
              <a:latin typeface="微软雅黑" panose="020B0503020204020204" pitchFamily="34" charset="-122"/>
              <a:ea typeface="微软雅黑" panose="020B0503020204020204" pitchFamily="34" charset="-122"/>
            </a:rPr>
            <a:t>Operation</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baseline="0" dirty="0">
              <a:latin typeface="微软雅黑" panose="020B0503020204020204" pitchFamily="34" charset="-122"/>
              <a:ea typeface="微软雅黑" panose="020B0503020204020204" pitchFamily="34" charset="-122"/>
            </a:rPr>
            <a:t>sequence</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baseline="0" dirty="0">
              <a:latin typeface="微软雅黑" panose="020B0503020204020204" pitchFamily="34" charset="-122"/>
              <a:ea typeface="微软雅黑" panose="020B0503020204020204" pitchFamily="34" charset="-122"/>
            </a:rPr>
            <a:t>of</a:t>
          </a:r>
          <a:r>
            <a:rPr lang="zh-CN" altLang="en-US" sz="1900" kern="1200" baseline="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Insert</a:t>
          </a:r>
          <a:endParaRPr lang="zh-CN" altLang="en-US" sz="1900" kern="1200" dirty="0">
            <a:latin typeface="微软雅黑" panose="020B0503020204020204" pitchFamily="34" charset="-122"/>
            <a:ea typeface="微软雅黑" panose="020B0503020204020204" pitchFamily="34" charset="-122"/>
          </a:endParaRPr>
        </a:p>
      </dsp:txBody>
      <dsp:txXfrm>
        <a:off x="6423235" y="1085528"/>
        <a:ext cx="2712919" cy="1226247"/>
      </dsp:txXfrm>
    </dsp:sp>
    <dsp:sp modelId="{DBAA6D3D-957C-4138-BFCF-EB26E7CFE7A2}">
      <dsp:nvSpPr>
        <dsp:cNvPr id="0" name=""/>
        <dsp:cNvSpPr/>
      </dsp:nvSpPr>
      <dsp:spPr>
        <a:xfrm>
          <a:off x="9344771" y="1019191"/>
          <a:ext cx="2845593" cy="135892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CN" sz="1900" kern="1200" dirty="0">
              <a:latin typeface="微软雅黑" panose="020B0503020204020204" pitchFamily="34" charset="-122"/>
              <a:ea typeface="微软雅黑" panose="020B0503020204020204" pitchFamily="34" charset="-122"/>
            </a:rPr>
            <a:t>Combine</a:t>
          </a:r>
          <a:r>
            <a:rPr lang="zh-CN" altLang="en-US" sz="1900" kern="120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the</a:t>
          </a:r>
          <a:r>
            <a:rPr lang="zh-CN" altLang="en-US" sz="1900" kern="120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Delete</a:t>
          </a:r>
          <a:r>
            <a:rPr lang="zh-CN" altLang="en-US" sz="1900" kern="120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and</a:t>
          </a:r>
          <a:r>
            <a:rPr lang="zh-CN" altLang="en-US" sz="1900" kern="120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Insert</a:t>
          </a:r>
          <a:r>
            <a:rPr lang="zh-CN" altLang="en-US" sz="1900" kern="1200" dirty="0">
              <a:latin typeface="微软雅黑" panose="020B0503020204020204" pitchFamily="34" charset="-122"/>
              <a:ea typeface="微软雅黑" panose="020B0503020204020204" pitchFamily="34" charset="-122"/>
            </a:rPr>
            <a:t> </a:t>
          </a:r>
          <a:r>
            <a:rPr lang="en-US" altLang="zh-CN" sz="1900" kern="1200" dirty="0">
              <a:latin typeface="微软雅黑" panose="020B0503020204020204" pitchFamily="34" charset="-122"/>
              <a:ea typeface="微软雅黑" panose="020B0503020204020204" pitchFamily="34" charset="-122"/>
            </a:rPr>
            <a:t>sequences</a:t>
          </a:r>
          <a:endParaRPr lang="zh-CN" altLang="en-US" sz="1900" kern="1200" dirty="0">
            <a:latin typeface="微软雅黑" panose="020B0503020204020204" pitchFamily="34" charset="-122"/>
            <a:ea typeface="微软雅黑" panose="020B0503020204020204" pitchFamily="34" charset="-122"/>
          </a:endParaRPr>
        </a:p>
      </dsp:txBody>
      <dsp:txXfrm>
        <a:off x="9411108" y="1085528"/>
        <a:ext cx="2712919" cy="1226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D14AC-DE1C-2A43-94D8-9853C5B1B435}"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0BC43-A265-F64B-8D1F-8AEEC8E53580}" type="slidenum">
              <a:rPr lang="en-US" smtClean="0"/>
              <a:t>‹#›</a:t>
            </a:fld>
            <a:endParaRPr lang="en-US"/>
          </a:p>
        </p:txBody>
      </p:sp>
    </p:spTree>
    <p:extLst>
      <p:ext uri="{BB962C8B-B14F-4D97-AF65-F5344CB8AC3E}">
        <p14:creationId xmlns:p14="http://schemas.microsoft.com/office/powerpoint/2010/main" val="323875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E0BC43-A265-F64B-8D1F-8AEEC8E53580}" type="slidenum">
              <a:rPr lang="en-US" smtClean="0"/>
              <a:t>1</a:t>
            </a:fld>
            <a:endParaRPr lang="en-US"/>
          </a:p>
        </p:txBody>
      </p:sp>
    </p:spTree>
    <p:extLst>
      <p:ext uri="{BB962C8B-B14F-4D97-AF65-F5344CB8AC3E}">
        <p14:creationId xmlns:p14="http://schemas.microsoft.com/office/powerpoint/2010/main" val="250241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accomplish this goal, we design the UCF2, the User-Friendly Collaborative Cloud, which achieves lock-free conflict prevention and fine-grained conflict resolution.</a:t>
            </a:r>
          </a:p>
          <a:p>
            <a:r>
              <a:rPr lang="en-US" sz="1200" kern="1200" dirty="0">
                <a:solidFill>
                  <a:schemeClr val="tx1"/>
                </a:solidFill>
                <a:effectLst/>
                <a:latin typeface="+mn-lt"/>
                <a:ea typeface="+mn-ea"/>
                <a:cs typeface="+mn-cs"/>
              </a:rPr>
              <a:t>Our key idea is to model file editing events as insert or</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delete operations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design intelligent approaches to the inference and transformation of users’ editing operations, as well as optimizations to</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maintenance of files’ historic versions</a:t>
            </a:r>
            <a:r>
              <a:rPr lang="en-US" altLang="zh-CN"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demonstration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orking principle for merging two versions of the same file at the cloud side</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first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finally…….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will detailly describe each procedure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10</a:t>
            </a:fld>
            <a:endParaRPr lang="en-US"/>
          </a:p>
        </p:txBody>
      </p:sp>
    </p:spTree>
    <p:extLst>
      <p:ext uri="{BB962C8B-B14F-4D97-AF65-F5344CB8AC3E}">
        <p14:creationId xmlns:p14="http://schemas.microsoft.com/office/powerpoint/2010/main" val="44920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rgbClr val="00B0F0"/>
                </a:solidFill>
                <a:latin typeface="+mn-lt"/>
                <a:ea typeface="+mn-ea"/>
                <a:cs typeface="+mn-cs"/>
              </a:rPr>
              <a:t>Complexity:</a:t>
            </a:r>
            <a:r>
              <a:rPr lang="zh-CN" altLang="en-US" sz="1200" b="1" kern="1200" dirty="0">
                <a:solidFill>
                  <a:srgbClr val="00B0F0"/>
                </a:solidFill>
                <a:latin typeface="+mn-lt"/>
                <a:ea typeface="+mn-ea"/>
                <a:cs typeface="+mn-cs"/>
              </a:rPr>
              <a:t> </a:t>
            </a:r>
            <a:r>
              <a:rPr lang="en-US" altLang="zh-CN" sz="1200" b="1" kern="1200" dirty="0">
                <a:solidFill>
                  <a:srgbClr val="00B0F0"/>
                </a:solidFill>
                <a:latin typeface="+mn-lt"/>
                <a:ea typeface="+mn-ea"/>
                <a:cs typeface="+mn-cs"/>
              </a:rPr>
              <a:t>O(n0</a:t>
            </a:r>
            <a:r>
              <a:rPr lang="zh-CN" altLang="en-US" sz="1200" b="1" kern="1200" dirty="0">
                <a:solidFill>
                  <a:srgbClr val="00B0F0"/>
                </a:solidFill>
                <a:latin typeface="+mn-lt"/>
                <a:ea typeface="+mn-ea"/>
                <a:cs typeface="+mn-cs"/>
              </a:rPr>
              <a:t>*</a:t>
            </a:r>
            <a:r>
              <a:rPr lang="en-US" altLang="zh-CN" sz="1200" b="1" kern="1200" dirty="0">
                <a:solidFill>
                  <a:srgbClr val="00B0F0"/>
                </a:solidFill>
                <a:latin typeface="+mn-lt"/>
                <a:ea typeface="+mn-ea"/>
                <a:cs typeface="+mn-cs"/>
              </a:rPr>
              <a:t>n1), </a:t>
            </a:r>
            <a:r>
              <a:rPr lang="en-US" altLang="zh-CN" sz="1200" b="1" kern="1200" dirty="0">
                <a:solidFill>
                  <a:schemeClr val="tx1"/>
                </a:solidFill>
                <a:latin typeface="+mn-lt"/>
                <a:ea typeface="+mn-ea"/>
                <a:cs typeface="+mn-cs"/>
              </a:rPr>
              <a:t>in which n0 and n1 are the length of V0 and V1, respectively. </a:t>
            </a:r>
          </a:p>
          <a:p>
            <a:endParaRPr lang="en-US" altLang="zh-CN" sz="1200" dirty="0">
              <a:solidFill>
                <a:srgbClr val="000000"/>
              </a:solidFill>
              <a:latin typeface="Verdana" panose="020B0604030504040204" pitchFamily="34" charset="0"/>
            </a:endParaRPr>
          </a:p>
          <a:p>
            <a:r>
              <a:rPr lang="en-US" altLang="zh-CN" sz="1200" dirty="0">
                <a:solidFill>
                  <a:srgbClr val="000000"/>
                </a:solidFill>
                <a:latin typeface="Verdana" panose="020B0604030504040204" pitchFamily="34" charset="0"/>
              </a:rPr>
              <a:t>Finding the Shortest Edit Script (SES) </a:t>
            </a:r>
          </a:p>
          <a:p>
            <a:r>
              <a:rPr lang="en-US" altLang="zh-CN" sz="1200" dirty="0">
                <a:solidFill>
                  <a:srgbClr val="000000"/>
                </a:solidFill>
                <a:latin typeface="Verdana" panose="020B0604030504040204" pitchFamily="34" charset="0"/>
              </a:rPr>
              <a:t>– Representing the procedure of changing one sting to another one with two operations (i.e., insert and delete)</a:t>
            </a:r>
            <a:endParaRPr lang="en-US" sz="1200" dirty="0"/>
          </a:p>
          <a:p>
            <a:endParaRPr lang="en-US" altLang="zh-CN"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AE0BC43-A265-F64B-8D1F-8AEEC8E53580}" type="slidenum">
              <a:rPr lang="en-US" smtClean="0"/>
              <a:t>11</a:t>
            </a:fld>
            <a:endParaRPr lang="en-US"/>
          </a:p>
        </p:txBody>
      </p:sp>
    </p:spTree>
    <p:extLst>
      <p:ext uri="{BB962C8B-B14F-4D97-AF65-F5344CB8AC3E}">
        <p14:creationId xmlns:p14="http://schemas.microsoft.com/office/powerpoint/2010/main" val="219454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13</a:t>
            </a:fld>
            <a:endParaRPr lang="en-US"/>
          </a:p>
        </p:txBody>
      </p:sp>
    </p:spTree>
    <p:extLst>
      <p:ext uri="{BB962C8B-B14F-4D97-AF65-F5344CB8AC3E}">
        <p14:creationId xmlns:p14="http://schemas.microsoft.com/office/powerpoint/2010/main" val="423564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15</a:t>
            </a:fld>
            <a:endParaRPr lang="en-US"/>
          </a:p>
        </p:txBody>
      </p:sp>
    </p:spTree>
    <p:extLst>
      <p:ext uri="{BB962C8B-B14F-4D97-AF65-F5344CB8AC3E}">
        <p14:creationId xmlns:p14="http://schemas.microsoft.com/office/powerpoint/2010/main" val="313101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identify</a:t>
            </a:r>
            <a:r>
              <a:rPr lang="zh-CN" altLang="en-US" dirty="0"/>
              <a:t> </a:t>
            </a:r>
            <a:r>
              <a:rPr lang="en-US" altLang="zh-CN" dirty="0"/>
              <a:t>three</a:t>
            </a:r>
            <a:r>
              <a:rPr lang="zh-CN" altLang="en-US" dirty="0"/>
              <a:t> </a:t>
            </a:r>
            <a:r>
              <a:rPr lang="en-US" altLang="zh-CN" dirty="0"/>
              <a:t>types</a:t>
            </a:r>
            <a:r>
              <a:rPr lang="zh-CN" altLang="en-US" dirty="0"/>
              <a:t> </a:t>
            </a:r>
            <a:r>
              <a:rPr lang="en-US" altLang="zh-CN" dirty="0"/>
              <a:t>of</a:t>
            </a:r>
            <a:r>
              <a:rPr lang="zh-CN" altLang="en-US" dirty="0"/>
              <a:t> </a:t>
            </a:r>
            <a:r>
              <a:rPr lang="en-US" altLang="zh-CN" dirty="0"/>
              <a:t>true</a:t>
            </a:r>
            <a:r>
              <a:rPr lang="zh-CN" altLang="en-US" dirty="0"/>
              <a:t> </a:t>
            </a:r>
            <a:r>
              <a:rPr lang="en-US" altLang="zh-CN" dirty="0"/>
              <a:t>conflict</a:t>
            </a:r>
            <a:r>
              <a:rPr lang="zh-CN" altLang="en-US" dirty="0"/>
              <a:t> </a:t>
            </a:r>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16</a:t>
            </a:fld>
            <a:endParaRPr lang="en-US"/>
          </a:p>
        </p:txBody>
      </p:sp>
    </p:spTree>
    <p:extLst>
      <p:ext uri="{BB962C8B-B14F-4D97-AF65-F5344CB8AC3E}">
        <p14:creationId xmlns:p14="http://schemas.microsoft.com/office/powerpoint/2010/main" val="282434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17</a:t>
            </a:fld>
            <a:endParaRPr lang="en-US"/>
          </a:p>
        </p:txBody>
      </p:sp>
    </p:spTree>
    <p:extLst>
      <p:ext uri="{BB962C8B-B14F-4D97-AF65-F5344CB8AC3E}">
        <p14:creationId xmlns:p14="http://schemas.microsoft.com/office/powerpoint/2010/main" val="154372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18</a:t>
            </a:fld>
            <a:endParaRPr lang="en-US"/>
          </a:p>
        </p:txBody>
      </p:sp>
    </p:spTree>
    <p:extLst>
      <p:ext uri="{BB962C8B-B14F-4D97-AF65-F5344CB8AC3E}">
        <p14:creationId xmlns:p14="http://schemas.microsoft.com/office/powerpoint/2010/main" val="252465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20</a:t>
            </a:fld>
            <a:endParaRPr lang="en-US"/>
          </a:p>
        </p:txBody>
      </p:sp>
    </p:spTree>
    <p:extLst>
      <p:ext uri="{BB962C8B-B14F-4D97-AF65-F5344CB8AC3E}">
        <p14:creationId xmlns:p14="http://schemas.microsoft.com/office/powerpoint/2010/main" val="938683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 这一页只需讲一句话</a:t>
            </a:r>
            <a:r>
              <a:rPr lang="en-US" altLang="zh-CN" dirty="0"/>
              <a:t>——</a:t>
            </a:r>
          </a:p>
          <a:p>
            <a:r>
              <a:rPr lang="en-US"/>
              <a:t>Our system effectively solved 98% of the false conflict; and for the rest, with our hinds, it is easy for the users to manually fix them. </a:t>
            </a:r>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21</a:t>
            </a:fld>
            <a:endParaRPr lang="en-US"/>
          </a:p>
        </p:txBody>
      </p:sp>
    </p:spTree>
    <p:extLst>
      <p:ext uri="{BB962C8B-B14F-4D97-AF65-F5344CB8AC3E}">
        <p14:creationId xmlns:p14="http://schemas.microsoft.com/office/powerpoint/2010/main" val="159351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23</a:t>
            </a:fld>
            <a:endParaRPr lang="en-US"/>
          </a:p>
        </p:txBody>
      </p:sp>
    </p:spTree>
    <p:extLst>
      <p:ext uri="{BB962C8B-B14F-4D97-AF65-F5344CB8AC3E}">
        <p14:creationId xmlns:p14="http://schemas.microsoft.com/office/powerpoint/2010/main" val="190782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2</a:t>
            </a:fld>
            <a:endParaRPr lang="en-US"/>
          </a:p>
        </p:txBody>
      </p:sp>
    </p:spTree>
    <p:extLst>
      <p:ext uri="{BB962C8B-B14F-4D97-AF65-F5344CB8AC3E}">
        <p14:creationId xmlns:p14="http://schemas.microsoft.com/office/powerpoint/2010/main" val="213596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24</a:t>
            </a:fld>
            <a:endParaRPr lang="en-US"/>
          </a:p>
        </p:txBody>
      </p:sp>
    </p:spTree>
    <p:extLst>
      <p:ext uri="{BB962C8B-B14F-4D97-AF65-F5344CB8AC3E}">
        <p14:creationId xmlns:p14="http://schemas.microsoft.com/office/powerpoint/2010/main" val="154303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emerging alternative approach, some cloud storage services, such as Dropbox, </a:t>
            </a:r>
            <a:r>
              <a:rPr lang="en-US" dirty="0" err="1"/>
              <a:t>Onedrive</a:t>
            </a:r>
            <a:r>
              <a:rPr lang="en-US" dirty="0"/>
              <a:t> and iCloud, provide an easy way for collaboration. After installing the client software of these services, the users will be designated a sync folder, and all the modifications in the sync folder will be automatically synced to the cloud. In the meantime, the client and the cloud periodically check the file status, and whenever a new version is found in the cloud, it will notify the file update to the client and then automatically propagate it to the sync folder of the collaborators. </a:t>
            </a:r>
          </a:p>
          <a:p>
            <a:endParaRPr lang="en-US" dirty="0"/>
          </a:p>
          <a:p>
            <a:r>
              <a:rPr lang="en-US" dirty="0"/>
              <a:t>When everything goes smooth, using Dropbox for collaborations is much easier than using Version Control Systems, since the users do not need to understand and manipulate the complex VCS primitives.</a:t>
            </a:r>
          </a:p>
          <a:p>
            <a:endParaRPr lang="en-US" dirty="0"/>
          </a:p>
          <a:p>
            <a:r>
              <a:rPr lang="en-US" dirty="0"/>
              <a:t>However, collaboration with cloud storage services will leads to conflicts. When conflicts happen, take Dropbox for example, a conflicting version will be generated and renamed, and then delivered to all the collaborators. In such cases, the collaborators have to manually fix the problem with considerable efforts. This work is even hard when the conflicts happen between multiple collaborators.</a:t>
            </a:r>
          </a:p>
        </p:txBody>
      </p:sp>
      <p:sp>
        <p:nvSpPr>
          <p:cNvPr id="4" name="Slide Number Placeholder 3"/>
          <p:cNvSpPr>
            <a:spLocks noGrp="1"/>
          </p:cNvSpPr>
          <p:nvPr>
            <p:ph type="sldNum" sz="quarter" idx="5"/>
          </p:nvPr>
        </p:nvSpPr>
        <p:spPr/>
        <p:txBody>
          <a:bodyPr/>
          <a:lstStyle/>
          <a:p>
            <a:fld id="{2AE0BC43-A265-F64B-8D1F-8AEEC8E53580}" type="slidenum">
              <a:rPr lang="en-US" smtClean="0"/>
              <a:t>3</a:t>
            </a:fld>
            <a:endParaRPr lang="en-US"/>
          </a:p>
        </p:txBody>
      </p:sp>
    </p:spTree>
    <p:extLst>
      <p:ext uri="{BB962C8B-B14F-4D97-AF65-F5344CB8AC3E}">
        <p14:creationId xmlns:p14="http://schemas.microsoft.com/office/powerpoint/2010/main" val="108864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even worse, the conflicts not only happen when collaborators simultaneously edit the same file. Instead, even if collaborators edit a file in a rigorous alternant manner, the conflict still happens, and this case exists in all the studied services. </a:t>
            </a:r>
          </a:p>
          <a:p>
            <a:endParaRPr lang="en-US" dirty="0"/>
          </a:p>
          <a:p>
            <a:r>
              <a:rPr lang="en-US" dirty="0"/>
              <a:t>Besides, we found some other undesired experiences resulting in or relating to collaboration conflicts, including losing updates, which happens in all the studied services, excessively long sync duration, which happens in Dropbox, OneDrive, </a:t>
            </a:r>
            <a:r>
              <a:rPr lang="en-US" dirty="0" err="1"/>
              <a:t>Seafile</a:t>
            </a:r>
            <a:r>
              <a:rPr lang="en-US" dirty="0"/>
              <a:t>, </a:t>
            </a:r>
            <a:r>
              <a:rPr lang="en-US" dirty="0" err="1"/>
              <a:t>SugureSync</a:t>
            </a:r>
            <a:r>
              <a:rPr lang="en-US" dirty="0"/>
              <a:t> and Dropbox, and blocking collaborators by opening files, which happens in </a:t>
            </a:r>
            <a:r>
              <a:rPr lang="en-US" dirty="0" err="1"/>
              <a:t>Seafile</a:t>
            </a:r>
            <a:r>
              <a:rPr lang="en-US" dirty="0"/>
              <a:t>. </a:t>
            </a:r>
          </a:p>
          <a:p>
            <a:endParaRPr lang="en-US" dirty="0"/>
          </a:p>
        </p:txBody>
      </p:sp>
      <p:sp>
        <p:nvSpPr>
          <p:cNvPr id="4" name="Slide Number Placeholder 3"/>
          <p:cNvSpPr>
            <a:spLocks noGrp="1"/>
          </p:cNvSpPr>
          <p:nvPr>
            <p:ph type="sldNum" sz="quarter" idx="5"/>
          </p:nvPr>
        </p:nvSpPr>
        <p:spPr/>
        <p:txBody>
          <a:bodyPr/>
          <a:lstStyle/>
          <a:p>
            <a:fld id="{2AE0BC43-A265-F64B-8D1F-8AEEC8E53580}" type="slidenum">
              <a:rPr lang="en-US" smtClean="0"/>
              <a:t>4</a:t>
            </a:fld>
            <a:endParaRPr lang="en-US"/>
          </a:p>
        </p:txBody>
      </p:sp>
    </p:spTree>
    <p:extLst>
      <p:ext uri="{BB962C8B-B14F-4D97-AF65-F5344CB8AC3E}">
        <p14:creationId xmlns:p14="http://schemas.microsoft.com/office/powerpoint/2010/main" val="153450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这一页东西很多，但是需要的语言并不多，这一页主要是给观众展示的。</a:t>
            </a:r>
            <a:endParaRPr lang="en-US" altLang="zh-CN" dirty="0"/>
          </a:p>
          <a:p>
            <a:r>
              <a:rPr lang="en-US" dirty="0"/>
              <a:t>To reveal the root cause of the undesired experiences, we conducted comprehensive experiments, including, data-driven simulation, package capturing, traffic decryption, reading documents and source codes.</a:t>
            </a:r>
          </a:p>
          <a:p>
            <a:endParaRPr lang="en-US" dirty="0"/>
          </a:p>
          <a:p>
            <a:r>
              <a:rPr lang="en-US" dirty="0"/>
              <a:t>With these efforts, we figure out multiple features in the aspects of collaborations (as listed in this slide), which will be detailed later. </a:t>
            </a:r>
          </a:p>
        </p:txBody>
      </p:sp>
      <p:sp>
        <p:nvSpPr>
          <p:cNvPr id="4" name="Slide Number Placeholder 3"/>
          <p:cNvSpPr>
            <a:spLocks noGrp="1"/>
          </p:cNvSpPr>
          <p:nvPr>
            <p:ph type="sldNum" sz="quarter" idx="5"/>
          </p:nvPr>
        </p:nvSpPr>
        <p:spPr/>
        <p:txBody>
          <a:bodyPr/>
          <a:lstStyle/>
          <a:p>
            <a:fld id="{2AE0BC43-A265-F64B-8D1F-8AEEC8E53580}" type="slidenum">
              <a:rPr lang="en-US" smtClean="0"/>
              <a:t>5</a:t>
            </a:fld>
            <a:endParaRPr lang="en-US"/>
          </a:p>
        </p:txBody>
      </p:sp>
    </p:spTree>
    <p:extLst>
      <p:ext uri="{BB962C8B-B14F-4D97-AF65-F5344CB8AC3E}">
        <p14:creationId xmlns:p14="http://schemas.microsoft.com/office/powerpoint/2010/main" val="298473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efforts, we figure out multiple features in the aspects of collaborations (as listed in this slide), which will be detailed later. </a:t>
            </a:r>
          </a:p>
          <a:p>
            <a:endParaRPr lang="en-US" dirty="0"/>
          </a:p>
          <a:p>
            <a:r>
              <a:rPr lang="en-US" dirty="0"/>
              <a:t>To be specific, in terms of data-driven replay, we first collect ten real-world collaboration traces. Among them, seven are provided by users that collaborate on code/document writing</a:t>
            </a:r>
          </a:p>
          <a:p>
            <a:r>
              <a:rPr lang="en-US" dirty="0"/>
              <a:t>using different cloud storage services, including Dropbox, OneDrive, iCloud Drive, Box, </a:t>
            </a:r>
            <a:r>
              <a:rPr lang="en-US" dirty="0" err="1"/>
              <a:t>SugarSync</a:t>
            </a:r>
            <a:r>
              <a:rPr lang="en-US" dirty="0"/>
              <a:t>, and </a:t>
            </a:r>
            <a:r>
              <a:rPr lang="en-US" dirty="0" err="1"/>
              <a:t>Seafile</a:t>
            </a:r>
            <a:r>
              <a:rPr lang="en-US" dirty="0"/>
              <a:t>; and the other three are extracted from</a:t>
            </a:r>
          </a:p>
          <a:p>
            <a:r>
              <a:rPr lang="en-US" dirty="0"/>
              <a:t>well-known open-source GitHub projects.</a:t>
            </a:r>
          </a:p>
          <a:p>
            <a:endParaRPr lang="en-US" dirty="0"/>
          </a:p>
          <a:p>
            <a:endParaRPr lang="en-US" dirty="0"/>
          </a:p>
          <a:p>
            <a:r>
              <a:rPr lang="en-US" dirty="0"/>
              <a:t>The detailed information is demonstrated in this table. </a:t>
            </a:r>
          </a:p>
          <a:p>
            <a:r>
              <a:rPr lang="en-US" dirty="0"/>
              <a:t>With these datasets, we deployed automatically controlled puppet collaborators at AWS virtual machines to replay the trace on eight mainstream cloud storage services. This enables us to know some key features of cloud storage-based collaborations in the real world, such as the collaboration workload, frequency of conflicts, and their conflict resolution strategies. </a:t>
            </a:r>
          </a:p>
        </p:txBody>
      </p:sp>
      <p:sp>
        <p:nvSpPr>
          <p:cNvPr id="4" name="Slide Number Placeholder 3"/>
          <p:cNvSpPr>
            <a:spLocks noGrp="1"/>
          </p:cNvSpPr>
          <p:nvPr>
            <p:ph type="sldNum" sz="quarter" idx="5"/>
          </p:nvPr>
        </p:nvSpPr>
        <p:spPr/>
        <p:txBody>
          <a:bodyPr/>
          <a:lstStyle/>
          <a:p>
            <a:fld id="{2AE0BC43-A265-F64B-8D1F-8AEEC8E53580}" type="slidenum">
              <a:rPr lang="en-US" smtClean="0"/>
              <a:t>6</a:t>
            </a:fld>
            <a:endParaRPr lang="en-US"/>
          </a:p>
        </p:txBody>
      </p:sp>
    </p:spTree>
    <p:extLst>
      <p:ext uri="{BB962C8B-B14F-4D97-AF65-F5344CB8AC3E}">
        <p14:creationId xmlns:p14="http://schemas.microsoft.com/office/powerpoint/2010/main" val="154101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them other measurement experiments, we capture all the IP-level sync traffic in the trace-driven and benchmark experiments via Wireshark.</a:t>
            </a:r>
          </a:p>
          <a:p>
            <a:r>
              <a:rPr lang="en-US" dirty="0"/>
              <a:t>By analyzing the traffic size and occurrence time, we can understand the basic design of these eight mainstream cloud storage systems. </a:t>
            </a:r>
          </a:p>
          <a:p>
            <a:r>
              <a:rPr lang="en-US" dirty="0"/>
              <a:t>Besides, we observed that almost all the communications in these clouds storage services are encrypted through HTTPS. To future acquire their design details, we tried to crack the HTTPS sessions by conducting man-in-the-middle attacks with Charles and succeeded with OneDrive, Box, and </a:t>
            </a:r>
            <a:r>
              <a:rPr lang="en-US" dirty="0" err="1"/>
              <a:t>Seafile</a:t>
            </a:r>
            <a:r>
              <a:rPr lang="en-US" dirty="0"/>
              <a:t>, as the others refuse to accept the certificate forged by Charles. </a:t>
            </a:r>
          </a:p>
          <a:p>
            <a:r>
              <a:rPr lang="en-US" dirty="0"/>
              <a:t>In addition, we read various documents available online. also, as </a:t>
            </a:r>
            <a:r>
              <a:rPr lang="en-US" dirty="0" err="1"/>
              <a:t>Seafile</a:t>
            </a:r>
            <a:r>
              <a:rPr lang="en-US" dirty="0"/>
              <a:t> is open-sourced, we read the source code of it.</a:t>
            </a:r>
          </a:p>
          <a:p>
            <a:endParaRPr lang="en-US" dirty="0"/>
          </a:p>
          <a:p>
            <a:r>
              <a:rPr lang="en-US" dirty="0"/>
              <a:t>With these efforts, we also figure out the workflow and architectural designs of mainstream cloud storage services in relation to collaboration support, as demonstrated in this picture.</a:t>
            </a:r>
          </a:p>
        </p:txBody>
      </p:sp>
      <p:sp>
        <p:nvSpPr>
          <p:cNvPr id="4" name="Slide Number Placeholder 3"/>
          <p:cNvSpPr>
            <a:spLocks noGrp="1"/>
          </p:cNvSpPr>
          <p:nvPr>
            <p:ph type="sldNum" sz="quarter" idx="5"/>
          </p:nvPr>
        </p:nvSpPr>
        <p:spPr/>
        <p:txBody>
          <a:bodyPr/>
          <a:lstStyle/>
          <a:p>
            <a:fld id="{2AE0BC43-A265-F64B-8D1F-8AEEC8E53580}" type="slidenum">
              <a:rPr lang="en-US" smtClean="0"/>
              <a:t>7</a:t>
            </a:fld>
            <a:endParaRPr lang="en-US"/>
          </a:p>
        </p:txBody>
      </p:sp>
    </p:spTree>
    <p:extLst>
      <p:ext uri="{BB962C8B-B14F-4D97-AF65-F5344CB8AC3E}">
        <p14:creationId xmlns:p14="http://schemas.microsoft.com/office/powerpoint/2010/main" val="98756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这一页是重点，需要停留较长时间。加下来需要加注释</a:t>
            </a:r>
            <a:endParaRPr lang="en-US" altLang="zh-CN" dirty="0"/>
          </a:p>
          <a:p>
            <a:r>
              <a:rPr lang="en-US" altLang="zh-CN" dirty="0"/>
              <a:t>As the result of our measurement study, first, we find that the unpredictable long sync delay, especially the "long-tail effect”, leads to the conflict, and their adoption of massage queues make this situation more severe.</a:t>
            </a:r>
          </a:p>
          <a:p>
            <a:endParaRPr lang="en-US" altLang="zh-CN" dirty="0"/>
          </a:p>
          <a:p>
            <a:r>
              <a:rPr lang="en-US" altLang="zh-CN" dirty="0"/>
              <a:t>Also, toady's cloud storage services are unable to effectively or desirably prevent conflicts. </a:t>
            </a:r>
          </a:p>
          <a:p>
            <a:r>
              <a:rPr lang="en-US" altLang="zh-CN" dirty="0"/>
              <a:t>Specifically, some services do not use locks, which cannot prevent the happening of conflicts. Some use manual locks which are not user-friendly. Although some adopt automatically locks, they cannot edit a file at an ideal time, as the cloud storage services cannot monitor the users' editing behavior. </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2AE0BC43-A265-F64B-8D1F-8AEEC8E53580}" type="slidenum">
              <a:rPr lang="en-US" smtClean="0"/>
              <a:t>8</a:t>
            </a:fld>
            <a:endParaRPr lang="en-US"/>
          </a:p>
        </p:txBody>
      </p:sp>
    </p:spTree>
    <p:extLst>
      <p:ext uri="{BB962C8B-B14F-4D97-AF65-F5344CB8AC3E}">
        <p14:creationId xmlns:p14="http://schemas.microsoft.com/office/powerpoint/2010/main" val="348461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resolution strategies used by cloud storage services are also unsatisfied. </a:t>
            </a:r>
          </a:p>
          <a:p>
            <a:r>
              <a:rPr lang="en-US" altLang="zh-CN" dirty="0"/>
              <a:t>They either only keep the latest version (also referred to as Last Write Win strategies), or keep all conflict versions and propagate them to all collaborators, or force users to choose one version to save.</a:t>
            </a:r>
          </a:p>
          <a:p>
            <a:r>
              <a:rPr lang="en-US" altLang="zh-CN" dirty="0"/>
              <a:t>This file-level conflict resolution is too coarse-grained for cloud storage services, as none of them are easy for the users to further manually fix conflicts. </a:t>
            </a:r>
          </a:p>
          <a:p>
            <a:r>
              <a:rPr lang="en-US" altLang="zh-CN" dirty="0"/>
              <a:t>Fortunately, we also find among these conflicts, a vast majority of them are false conflicts, which means the edits are made on the different parts of a file.</a:t>
            </a:r>
          </a:p>
          <a:p>
            <a:endParaRPr lang="en-US" altLang="zh-CN" dirty="0"/>
          </a:p>
          <a:p>
            <a:r>
              <a:rPr lang="en-US" altLang="zh-CN" dirty="0"/>
              <a:t>To sum up our findings, we deem that the conflicts in collaboration with cloud storage services are generally inevitable, existing lock-based conflict prevention is not desirable, and existing file-level conflict resolution is too coarse-grained. Thus, it is preferable to propose conflict prevention schemes without using locks and design fine-grained conflict resolution.</a:t>
            </a:r>
          </a:p>
        </p:txBody>
      </p:sp>
      <p:sp>
        <p:nvSpPr>
          <p:cNvPr id="4" name="Slide Number Placeholder 3"/>
          <p:cNvSpPr>
            <a:spLocks noGrp="1"/>
          </p:cNvSpPr>
          <p:nvPr>
            <p:ph type="sldNum" sz="quarter" idx="5"/>
          </p:nvPr>
        </p:nvSpPr>
        <p:spPr/>
        <p:txBody>
          <a:bodyPr/>
          <a:lstStyle/>
          <a:p>
            <a:fld id="{2AE0BC43-A265-F64B-8D1F-8AEEC8E53580}" type="slidenum">
              <a:rPr lang="en-US" smtClean="0"/>
              <a:t>9</a:t>
            </a:fld>
            <a:endParaRPr lang="en-US"/>
          </a:p>
        </p:txBody>
      </p:sp>
    </p:spTree>
    <p:extLst>
      <p:ext uri="{BB962C8B-B14F-4D97-AF65-F5344CB8AC3E}">
        <p14:creationId xmlns:p14="http://schemas.microsoft.com/office/powerpoint/2010/main" val="264360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2B16-6C0C-4549-8173-28F91B6CB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2F7DD7-9FE6-A748-8D50-8F1355CE5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587E7-CCCC-E549-ACF2-EC744D092DF9}"/>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2B6B73AA-A13F-B74A-96C5-7FA45A54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CE894-9C70-D542-AC39-C6E0D641AF59}"/>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236516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E305-0237-B048-BFE1-FF5F1AB1E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05F664-E9C8-4A4E-945C-90F1B11C3F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3C93E-E33F-A645-A330-3B61B2AD5273}"/>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02C26729-2D49-5449-9049-529E2F008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97054-27A5-794D-A1C3-51ECF0B6761E}"/>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95507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8E773-2F67-594F-9169-CB1872EDE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10187F-FC46-7C4A-92FB-98E86C145F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7E1AC-3BCA-4D43-B04C-423473EE3F2E}"/>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608EE8D8-B8F3-6149-90CE-1C3AA4DB4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E88CB-89B6-EC41-8584-F85EE27A1A76}"/>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279801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8B58-F870-BF4D-ABAF-8DEC20FA7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43503-BDF4-AC4A-AE25-18E66482B6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7725C-047B-484A-9EA9-7377CDB9DB51}"/>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A8E5D4E0-A0CF-D94F-A732-307A83B37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56ECA-372E-DA45-A619-F41FB7AB0DDE}"/>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310739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9343-B5D4-9440-B9FF-A4A4C2401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87A041-29A0-0348-B492-CCF130B8A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738622-97A7-9340-9827-AFB97C2AD639}"/>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BBF59CE6-C09B-7D47-8B13-CC6771C2B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09BBE-7154-024C-A45F-C56CB0B859C4}"/>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85340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1EC3-B87F-3847-82D9-9434B1D29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936ED-BD9B-6742-A90C-FDEF4AB14B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7D77C-498F-9C4B-8BF5-88BCD557A6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A1D506-AA42-5E44-A1D4-FF30F679C628}"/>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6" name="Footer Placeholder 5">
            <a:extLst>
              <a:ext uri="{FF2B5EF4-FFF2-40B4-BE49-F238E27FC236}">
                <a16:creationId xmlns:a16="http://schemas.microsoft.com/office/drawing/2014/main" id="{B62F17CE-459E-BD40-83E3-C2234D7CC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C5719-84D7-0443-84F8-855D3A1C6146}"/>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159567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1483-7E30-1F47-A286-FD79CCE43B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9B15F3-37D1-AC43-8AA6-60FA1328C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CD4477-537D-CD42-9CBE-4FF96E85AE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8B9B14-D0BB-AD45-8AC9-AB20D0F51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627E3C-591C-7D44-BF69-A56DBE8EBD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9F16D1-9798-CF43-86DB-456592438E8D}"/>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8" name="Footer Placeholder 7">
            <a:extLst>
              <a:ext uri="{FF2B5EF4-FFF2-40B4-BE49-F238E27FC236}">
                <a16:creationId xmlns:a16="http://schemas.microsoft.com/office/drawing/2014/main" id="{2F121A7A-8A08-2142-8BA5-6F130E8F9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0AE412-1AE6-204E-9D57-E80B967E3BEB}"/>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16330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9EA3-1264-BD45-B504-5BE5205012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B28976-5C20-1D43-8677-8E5C0356F1E9}"/>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4" name="Footer Placeholder 3">
            <a:extLst>
              <a:ext uri="{FF2B5EF4-FFF2-40B4-BE49-F238E27FC236}">
                <a16:creationId xmlns:a16="http://schemas.microsoft.com/office/drawing/2014/main" id="{092B4A73-9A66-454D-93BB-BD05645B7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8283D-6E87-BA4B-8F74-FA06FBF32A28}"/>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218115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D2C57-04D5-E241-91B2-F284094B4C19}"/>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3" name="Footer Placeholder 2">
            <a:extLst>
              <a:ext uri="{FF2B5EF4-FFF2-40B4-BE49-F238E27FC236}">
                <a16:creationId xmlns:a16="http://schemas.microsoft.com/office/drawing/2014/main" id="{F3A04D4D-2B3F-A744-9C88-999D69173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91142-D3C8-B74D-8A3E-12E0557D15B8}"/>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42701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1184-9678-FD40-B709-03EA3EFD4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67B4E5-16BA-4F4E-ACBB-3A67C9A59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42D51D-1EA2-EA46-89DC-538FEDED3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FDB095-0770-034D-A80E-FAA4C270BDFC}"/>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6" name="Footer Placeholder 5">
            <a:extLst>
              <a:ext uri="{FF2B5EF4-FFF2-40B4-BE49-F238E27FC236}">
                <a16:creationId xmlns:a16="http://schemas.microsoft.com/office/drawing/2014/main" id="{2A45E2A9-122D-C24C-B878-BE207FB6A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2C082-2363-9247-8713-07D82610E829}"/>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92117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BBE6-8AB3-F241-ABB0-7BC03A60C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6108D-4017-884D-8729-0F4E82520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63AD6F-1734-3C43-904E-7F895674E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108152-EB32-B841-988E-2447B5FF162D}"/>
              </a:ext>
            </a:extLst>
          </p:cNvPr>
          <p:cNvSpPr>
            <a:spLocks noGrp="1"/>
          </p:cNvSpPr>
          <p:nvPr>
            <p:ph type="dt" sz="half" idx="10"/>
          </p:nvPr>
        </p:nvSpPr>
        <p:spPr/>
        <p:txBody>
          <a:bodyPr/>
          <a:lstStyle/>
          <a:p>
            <a:fld id="{A127B342-2883-3B43-9025-41A4D1A11DFE}" type="datetimeFigureOut">
              <a:rPr lang="en-US" smtClean="0"/>
              <a:t>2/24/2020</a:t>
            </a:fld>
            <a:endParaRPr lang="en-US"/>
          </a:p>
        </p:txBody>
      </p:sp>
      <p:sp>
        <p:nvSpPr>
          <p:cNvPr id="6" name="Footer Placeholder 5">
            <a:extLst>
              <a:ext uri="{FF2B5EF4-FFF2-40B4-BE49-F238E27FC236}">
                <a16:creationId xmlns:a16="http://schemas.microsoft.com/office/drawing/2014/main" id="{FBA72298-8E25-564D-B31C-D1E10CD59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4119E-5E2A-6940-B230-2590841DB64B}"/>
              </a:ext>
            </a:extLst>
          </p:cNvPr>
          <p:cNvSpPr>
            <a:spLocks noGrp="1"/>
          </p:cNvSpPr>
          <p:nvPr>
            <p:ph type="sldNum" sz="quarter" idx="12"/>
          </p:nvPr>
        </p:nvSpPr>
        <p:spPr/>
        <p:txBody>
          <a:bodyPr/>
          <a:lstStyle/>
          <a:p>
            <a:fld id="{AEB760F2-38A1-804C-AD32-6D6A753155B8}" type="slidenum">
              <a:rPr lang="en-US" smtClean="0"/>
              <a:t>‹#›</a:t>
            </a:fld>
            <a:endParaRPr lang="en-US"/>
          </a:p>
        </p:txBody>
      </p:sp>
    </p:spTree>
    <p:extLst>
      <p:ext uri="{BB962C8B-B14F-4D97-AF65-F5344CB8AC3E}">
        <p14:creationId xmlns:p14="http://schemas.microsoft.com/office/powerpoint/2010/main" val="331193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1817F-CA0D-CC4C-A0D7-B1D828274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DC396-A209-814F-B1C0-BE651C3D8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59DCA-DFBD-9F4A-8088-9D216FA91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B342-2883-3B43-9025-41A4D1A11DFE}" type="datetimeFigureOut">
              <a:rPr lang="en-US" smtClean="0"/>
              <a:t>2/24/2020</a:t>
            </a:fld>
            <a:endParaRPr lang="en-US"/>
          </a:p>
        </p:txBody>
      </p:sp>
      <p:sp>
        <p:nvSpPr>
          <p:cNvPr id="5" name="Footer Placeholder 4">
            <a:extLst>
              <a:ext uri="{FF2B5EF4-FFF2-40B4-BE49-F238E27FC236}">
                <a16:creationId xmlns:a16="http://schemas.microsoft.com/office/drawing/2014/main" id="{8909A97C-E910-4B4A-8228-35B47CA9B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55D4A6-13CF-5F42-92A3-5DFB8B281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760F2-38A1-804C-AD32-6D6A753155B8}" type="slidenum">
              <a:rPr lang="en-US" smtClean="0"/>
              <a:t>‹#›</a:t>
            </a:fld>
            <a:endParaRPr lang="en-US"/>
          </a:p>
        </p:txBody>
      </p:sp>
    </p:spTree>
    <p:extLst>
      <p:ext uri="{BB962C8B-B14F-4D97-AF65-F5344CB8AC3E}">
        <p14:creationId xmlns:p14="http://schemas.microsoft.com/office/powerpoint/2010/main" val="2136635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fc2.github.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tiff"/></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ufc2.github.i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8F58-EA74-C740-B7BF-2A597056595E}"/>
              </a:ext>
            </a:extLst>
          </p:cNvPr>
          <p:cNvSpPr>
            <a:spLocks noGrp="1"/>
          </p:cNvSpPr>
          <p:nvPr>
            <p:ph type="ctrTitle"/>
          </p:nvPr>
        </p:nvSpPr>
        <p:spPr>
          <a:xfrm>
            <a:off x="300625" y="112734"/>
            <a:ext cx="11512233" cy="1922967"/>
          </a:xfrm>
        </p:spPr>
        <p:txBody>
          <a:bodyPr>
            <a:normAutofit/>
          </a:bodyPr>
          <a:lstStyle/>
          <a:p>
            <a:r>
              <a:rPr lang="en-US" altLang="zh-CN" sz="4200" dirty="0"/>
              <a:t>L</a:t>
            </a:r>
            <a:r>
              <a:rPr lang="en-US" sz="4200" dirty="0"/>
              <a:t>ock-Free</a:t>
            </a:r>
            <a:r>
              <a:rPr lang="en-US" sz="4000" dirty="0"/>
              <a:t> Collaboration Support for Cloud Storage Services with Operation Inference and Transformation</a:t>
            </a:r>
          </a:p>
        </p:txBody>
      </p:sp>
      <p:sp>
        <p:nvSpPr>
          <p:cNvPr id="3" name="Subtitle 2">
            <a:extLst>
              <a:ext uri="{FF2B5EF4-FFF2-40B4-BE49-F238E27FC236}">
                <a16:creationId xmlns:a16="http://schemas.microsoft.com/office/drawing/2014/main" id="{E8259348-5B03-DF42-8968-B1D2CB36C497}"/>
              </a:ext>
            </a:extLst>
          </p:cNvPr>
          <p:cNvSpPr>
            <a:spLocks noGrp="1"/>
          </p:cNvSpPr>
          <p:nvPr>
            <p:ph type="subTitle" idx="1"/>
          </p:nvPr>
        </p:nvSpPr>
        <p:spPr>
          <a:xfrm>
            <a:off x="1741118" y="2629816"/>
            <a:ext cx="8554349" cy="2906688"/>
          </a:xfrm>
        </p:spPr>
        <p:txBody>
          <a:bodyPr>
            <a:noAutofit/>
          </a:bodyPr>
          <a:lstStyle/>
          <a:p>
            <a:r>
              <a:rPr lang="en-US" dirty="0"/>
              <a:t>Jian Chen, Minghao Zhao, and </a:t>
            </a:r>
            <a:r>
              <a:rPr lang="en-US" dirty="0" err="1"/>
              <a:t>Zhenhua</a:t>
            </a:r>
            <a:r>
              <a:rPr lang="en-US" dirty="0"/>
              <a:t> Li, </a:t>
            </a:r>
            <a:r>
              <a:rPr lang="en-US" dirty="0" err="1"/>
              <a:t>Tinghua</a:t>
            </a:r>
            <a:r>
              <a:rPr lang="en-US" dirty="0"/>
              <a:t> University;</a:t>
            </a:r>
          </a:p>
          <a:p>
            <a:r>
              <a:rPr lang="en-US" dirty="0" err="1"/>
              <a:t>Ennan</a:t>
            </a:r>
            <a:r>
              <a:rPr lang="en-US" dirty="0"/>
              <a:t> </a:t>
            </a:r>
            <a:r>
              <a:rPr lang="en-US" dirty="0" err="1"/>
              <a:t>Zhai</a:t>
            </a:r>
            <a:r>
              <a:rPr lang="en-US" dirty="0"/>
              <a:t>, Alibaba Group;</a:t>
            </a:r>
          </a:p>
          <a:p>
            <a:r>
              <a:rPr lang="en-US" dirty="0"/>
              <a:t>Feng Qian, University of Minnesota;</a:t>
            </a:r>
          </a:p>
          <a:p>
            <a:r>
              <a:rPr lang="en-US" u="sng" dirty="0" err="1"/>
              <a:t>Hongyi</a:t>
            </a:r>
            <a:r>
              <a:rPr lang="en-US" u="sng" dirty="0"/>
              <a:t> Chen</a:t>
            </a:r>
            <a:r>
              <a:rPr lang="en-US" dirty="0"/>
              <a:t>, Tsinghua University;</a:t>
            </a:r>
          </a:p>
          <a:p>
            <a:r>
              <a:rPr lang="en-US" dirty="0" err="1"/>
              <a:t>Yunhao</a:t>
            </a:r>
            <a:r>
              <a:rPr lang="en-US" dirty="0"/>
              <a:t> Liu, Tsinghua University and Michigan State University</a:t>
            </a:r>
          </a:p>
          <a:p>
            <a:r>
              <a:rPr lang="en-US" dirty="0" err="1"/>
              <a:t>Tianyin</a:t>
            </a:r>
            <a:r>
              <a:rPr lang="en-US" dirty="0"/>
              <a:t> Xu, UIUC </a:t>
            </a:r>
          </a:p>
        </p:txBody>
      </p:sp>
      <p:sp>
        <p:nvSpPr>
          <p:cNvPr id="6" name="Subtitle 2">
            <a:extLst>
              <a:ext uri="{FF2B5EF4-FFF2-40B4-BE49-F238E27FC236}">
                <a16:creationId xmlns:a16="http://schemas.microsoft.com/office/drawing/2014/main" id="{0B4C327F-53F8-774B-8CAF-F8D48BB553E0}"/>
              </a:ext>
            </a:extLst>
          </p:cNvPr>
          <p:cNvSpPr txBox="1">
            <a:spLocks/>
          </p:cNvSpPr>
          <p:nvPr/>
        </p:nvSpPr>
        <p:spPr>
          <a:xfrm>
            <a:off x="2573867" y="5376339"/>
            <a:ext cx="6578599" cy="9567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t>USENIX FAST’20,  Feb. 25</a:t>
            </a:r>
            <a:r>
              <a:rPr lang="en-US" baseline="30000" dirty="0"/>
              <a:t>th</a:t>
            </a:r>
            <a:r>
              <a:rPr lang="en-US" dirty="0"/>
              <a:t>, Santa Clara, CA</a:t>
            </a:r>
          </a:p>
        </p:txBody>
      </p:sp>
    </p:spTree>
    <p:extLst>
      <p:ext uri="{BB962C8B-B14F-4D97-AF65-F5344CB8AC3E}">
        <p14:creationId xmlns:p14="http://schemas.microsoft.com/office/powerpoint/2010/main" val="271157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0515600" cy="1325563"/>
          </a:xfrm>
        </p:spPr>
        <p:txBody>
          <a:bodyPr>
            <a:normAutofit/>
          </a:bodyPr>
          <a:lstStyle/>
          <a:p>
            <a:r>
              <a:rPr lang="en-US" dirty="0">
                <a:latin typeface="Helvetica" pitchFamily="2" charset="0"/>
              </a:rPr>
              <a:t>UFC2</a:t>
            </a:r>
            <a:r>
              <a:rPr lang="en-US" altLang="zh-CN" dirty="0">
                <a:latin typeface="Helvetica" pitchFamily="2" charset="0"/>
              </a:rPr>
              <a:t>:</a:t>
            </a:r>
            <a:r>
              <a:rPr lang="zh-CN" altLang="en-US" dirty="0">
                <a:latin typeface="Helvetica" pitchFamily="2" charset="0"/>
              </a:rPr>
              <a:t> </a:t>
            </a:r>
            <a:r>
              <a:rPr lang="en-US" dirty="0">
                <a:latin typeface="Helvetica" pitchFamily="2" charset="0"/>
              </a:rPr>
              <a:t>User-Friendly Collaborative</a:t>
            </a:r>
            <a:r>
              <a:rPr lang="zh-CN" altLang="en-US" dirty="0">
                <a:latin typeface="Helvetica" pitchFamily="2" charset="0"/>
              </a:rPr>
              <a:t> </a:t>
            </a:r>
            <a:r>
              <a:rPr lang="en-US" dirty="0">
                <a:latin typeface="Helvetica" pitchFamily="2" charset="0"/>
              </a:rPr>
              <a:t>Cloud</a:t>
            </a:r>
            <a:endParaRPr lang="en-US" dirty="0"/>
          </a:p>
        </p:txBody>
      </p:sp>
      <p:pic>
        <p:nvPicPr>
          <p:cNvPr id="5" name="Content Placeholder 4">
            <a:extLst>
              <a:ext uri="{FF2B5EF4-FFF2-40B4-BE49-F238E27FC236}">
                <a16:creationId xmlns:a16="http://schemas.microsoft.com/office/drawing/2014/main" id="{6515014F-28CB-2F4B-9E7C-1A86ACF936C2}"/>
              </a:ext>
            </a:extLst>
          </p:cNvPr>
          <p:cNvPicPr>
            <a:picLocks noGrp="1" noChangeAspect="1"/>
          </p:cNvPicPr>
          <p:nvPr>
            <p:ph idx="1"/>
          </p:nvPr>
        </p:nvPicPr>
        <p:blipFill>
          <a:blip r:embed="rId3"/>
          <a:stretch>
            <a:fillRect/>
          </a:stretch>
        </p:blipFill>
        <p:spPr>
          <a:xfrm>
            <a:off x="431800" y="1325449"/>
            <a:ext cx="6451600" cy="2311400"/>
          </a:xfrm>
        </p:spPr>
      </p:pic>
      <p:pic>
        <p:nvPicPr>
          <p:cNvPr id="8" name="图片 7">
            <a:extLst>
              <a:ext uri="{FF2B5EF4-FFF2-40B4-BE49-F238E27FC236}">
                <a16:creationId xmlns:a16="http://schemas.microsoft.com/office/drawing/2014/main" id="{43198FD1-7D7B-4121-8720-045A4E016C70}"/>
              </a:ext>
            </a:extLst>
          </p:cNvPr>
          <p:cNvPicPr>
            <a:picLocks noChangeAspect="1"/>
          </p:cNvPicPr>
          <p:nvPr/>
        </p:nvPicPr>
        <p:blipFill>
          <a:blip r:embed="rId4"/>
          <a:stretch>
            <a:fillRect/>
          </a:stretch>
        </p:blipFill>
        <p:spPr>
          <a:xfrm>
            <a:off x="374469" y="4205018"/>
            <a:ext cx="10865538" cy="2733256"/>
          </a:xfrm>
          <a:prstGeom prst="rect">
            <a:avLst/>
          </a:prstGeom>
        </p:spPr>
      </p:pic>
      <p:sp>
        <p:nvSpPr>
          <p:cNvPr id="6" name="文本框 28">
            <a:extLst>
              <a:ext uri="{FF2B5EF4-FFF2-40B4-BE49-F238E27FC236}">
                <a16:creationId xmlns:a16="http://schemas.microsoft.com/office/drawing/2014/main" id="{8B13FCCB-E5D8-624A-A69F-3C96EF1A261C}"/>
              </a:ext>
            </a:extLst>
          </p:cNvPr>
          <p:cNvSpPr txBox="1"/>
          <p:nvPr/>
        </p:nvSpPr>
        <p:spPr>
          <a:xfrm>
            <a:off x="7742216" y="1223236"/>
            <a:ext cx="3890984" cy="1107996"/>
          </a:xfrm>
          <a:prstGeom prst="rect">
            <a:avLst/>
          </a:prstGeom>
          <a:noFill/>
          <a:ln>
            <a:solidFill>
              <a:schemeClr val="tx1"/>
            </a:solidFill>
            <a:prstDash val="sysDot"/>
          </a:ln>
        </p:spPr>
        <p:txBody>
          <a:bodyPr wrap="square" rtlCol="0">
            <a:spAutoFit/>
          </a:bodyPr>
          <a:lstStyle/>
          <a:p>
            <a:r>
              <a:rPr kumimoji="1" lang="en-US" altLang="zh-CN" sz="2200" dirty="0"/>
              <a:t>1. Inferring</a:t>
            </a:r>
            <a:r>
              <a:rPr kumimoji="1" lang="zh-CN" altLang="en-US" sz="2200" dirty="0"/>
              <a:t> </a:t>
            </a:r>
            <a:r>
              <a:rPr kumimoji="1" lang="en-US" altLang="zh-CN" sz="2200" dirty="0"/>
              <a:t>operation</a:t>
            </a:r>
            <a:r>
              <a:rPr kumimoji="1" lang="zh-CN" altLang="en-US" sz="2200" dirty="0"/>
              <a:t> </a:t>
            </a:r>
            <a:r>
              <a:rPr kumimoji="1" lang="en-US" altLang="zh-CN" sz="2200" dirty="0"/>
              <a:t>sequences</a:t>
            </a:r>
            <a:r>
              <a:rPr kumimoji="1" lang="zh-CN" altLang="en-US" sz="2200" dirty="0"/>
              <a:t> </a:t>
            </a:r>
            <a:r>
              <a:rPr kumimoji="1" lang="en-US" altLang="zh-CN" sz="2200" dirty="0"/>
              <a:t>of</a:t>
            </a:r>
            <a:r>
              <a:rPr kumimoji="1" lang="zh-CN" altLang="en-US" sz="2200" dirty="0"/>
              <a:t> </a:t>
            </a:r>
            <a:r>
              <a:rPr kumimoji="1" lang="en-US" altLang="zh-CN" sz="2200" dirty="0"/>
              <a:t>the</a:t>
            </a:r>
            <a:r>
              <a:rPr kumimoji="1" lang="zh-CN" altLang="en-US" sz="2200" dirty="0"/>
              <a:t> </a:t>
            </a:r>
            <a:r>
              <a:rPr kumimoji="1" lang="en-US" altLang="zh-CN" sz="2200" dirty="0"/>
              <a:t>uploaded</a:t>
            </a:r>
            <a:r>
              <a:rPr kumimoji="1" lang="zh-CN" altLang="en-US" sz="2200" dirty="0"/>
              <a:t> </a:t>
            </a:r>
            <a:r>
              <a:rPr kumimoji="1" lang="en-US" altLang="zh-CN" sz="2200" dirty="0"/>
              <a:t>versions</a:t>
            </a:r>
            <a:r>
              <a:rPr kumimoji="1" lang="zh-CN" altLang="en-US" sz="2200" dirty="0"/>
              <a:t> </a:t>
            </a:r>
            <a:r>
              <a:rPr kumimoji="1" lang="en-US" altLang="zh-CN" sz="2200" dirty="0"/>
              <a:t>using</a:t>
            </a:r>
            <a:r>
              <a:rPr kumimoji="1" lang="zh-CN" altLang="en-US" sz="2200" dirty="0"/>
              <a:t> </a:t>
            </a:r>
            <a:r>
              <a:rPr kumimoji="1" lang="en-US" altLang="zh-CN" sz="2200" dirty="0"/>
              <a:t>edit</a:t>
            </a:r>
            <a:r>
              <a:rPr kumimoji="1" lang="zh-CN" altLang="en-US" sz="2200" dirty="0"/>
              <a:t> </a:t>
            </a:r>
            <a:r>
              <a:rPr kumimoji="1" lang="en-US" altLang="zh-CN" sz="2200" dirty="0"/>
              <a:t>graphs.</a:t>
            </a:r>
          </a:p>
        </p:txBody>
      </p:sp>
      <p:sp>
        <p:nvSpPr>
          <p:cNvPr id="12" name="文本框 28">
            <a:extLst>
              <a:ext uri="{FF2B5EF4-FFF2-40B4-BE49-F238E27FC236}">
                <a16:creationId xmlns:a16="http://schemas.microsoft.com/office/drawing/2014/main" id="{1876FE61-707A-B34A-8A19-0C2660F4B870}"/>
              </a:ext>
            </a:extLst>
          </p:cNvPr>
          <p:cNvSpPr txBox="1"/>
          <p:nvPr/>
        </p:nvSpPr>
        <p:spPr>
          <a:xfrm>
            <a:off x="7742216" y="2560477"/>
            <a:ext cx="3890984" cy="1107996"/>
          </a:xfrm>
          <a:prstGeom prst="rect">
            <a:avLst/>
          </a:prstGeom>
          <a:noFill/>
          <a:ln>
            <a:solidFill>
              <a:schemeClr val="tx1"/>
            </a:solidFill>
            <a:prstDash val="sysDot"/>
          </a:ln>
        </p:spPr>
        <p:txBody>
          <a:bodyPr wrap="square" rtlCol="0">
            <a:spAutoFit/>
          </a:bodyPr>
          <a:lstStyle/>
          <a:p>
            <a:r>
              <a:rPr kumimoji="1" lang="en-US" altLang="zh-CN" sz="2200" dirty="0"/>
              <a:t>2. Transforming</a:t>
            </a:r>
            <a:r>
              <a:rPr kumimoji="1" lang="zh-CN" altLang="en-US" sz="2200" dirty="0"/>
              <a:t> </a:t>
            </a:r>
            <a:r>
              <a:rPr kumimoji="1" lang="en-US" altLang="zh-CN" sz="2200" dirty="0"/>
              <a:t>and</a:t>
            </a:r>
            <a:r>
              <a:rPr kumimoji="1" lang="zh-CN" altLang="en-US" sz="2200" dirty="0"/>
              <a:t> </a:t>
            </a:r>
            <a:r>
              <a:rPr kumimoji="1" lang="en-US" altLang="zh-CN" sz="2200" dirty="0"/>
              <a:t>merging</a:t>
            </a:r>
            <a:r>
              <a:rPr kumimoji="1" lang="zh-CN" altLang="en-US" sz="2200" dirty="0"/>
              <a:t> </a:t>
            </a:r>
            <a:r>
              <a:rPr kumimoji="1" lang="en-US" altLang="zh-CN" sz="2200" dirty="0"/>
              <a:t>operation</a:t>
            </a:r>
            <a:r>
              <a:rPr kumimoji="1" lang="zh-CN" altLang="en-US" sz="2200" dirty="0"/>
              <a:t> </a:t>
            </a:r>
            <a:r>
              <a:rPr kumimoji="1" lang="en-US" altLang="zh-CN" sz="2200" dirty="0"/>
              <a:t>sequences</a:t>
            </a:r>
            <a:r>
              <a:rPr kumimoji="1" lang="zh-CN" altLang="en-US" sz="2200" dirty="0"/>
              <a:t> </a:t>
            </a:r>
            <a:r>
              <a:rPr kumimoji="1" lang="en-US" altLang="zh-CN" sz="2200" dirty="0"/>
              <a:t>with</a:t>
            </a:r>
            <a:r>
              <a:rPr kumimoji="1" lang="zh-CN" altLang="en-US" sz="2200" dirty="0"/>
              <a:t> </a:t>
            </a:r>
            <a:r>
              <a:rPr kumimoji="1" lang="en-US" altLang="zh-CN" sz="2200" dirty="0"/>
              <a:t>the</a:t>
            </a:r>
            <a:r>
              <a:rPr kumimoji="1" lang="zh-CN" altLang="en-US" sz="2200" dirty="0"/>
              <a:t> </a:t>
            </a:r>
            <a:r>
              <a:rPr kumimoji="1" lang="en-US" altLang="zh-CN" sz="2200" dirty="0"/>
              <a:t>minimal</a:t>
            </a:r>
            <a:r>
              <a:rPr kumimoji="1" lang="zh-CN" altLang="en-US" sz="2200" dirty="0"/>
              <a:t> </a:t>
            </a:r>
            <a:r>
              <a:rPr kumimoji="1" lang="en-US" altLang="zh-CN" sz="2200" dirty="0"/>
              <a:t>conflicts.</a:t>
            </a:r>
            <a:r>
              <a:rPr kumimoji="1" lang="zh-CN" altLang="en-US" sz="2200" dirty="0"/>
              <a:t>  </a:t>
            </a:r>
            <a:endParaRPr kumimoji="1" lang="en-US" altLang="zh-CN" sz="2200" dirty="0"/>
          </a:p>
        </p:txBody>
      </p:sp>
      <p:sp>
        <p:nvSpPr>
          <p:cNvPr id="13" name="文本框 28">
            <a:extLst>
              <a:ext uri="{FF2B5EF4-FFF2-40B4-BE49-F238E27FC236}">
                <a16:creationId xmlns:a16="http://schemas.microsoft.com/office/drawing/2014/main" id="{42B440B8-76DF-F146-98A3-D93ADA7C2F50}"/>
              </a:ext>
            </a:extLst>
          </p:cNvPr>
          <p:cNvSpPr txBox="1"/>
          <p:nvPr/>
        </p:nvSpPr>
        <p:spPr>
          <a:xfrm>
            <a:off x="7742216" y="3858864"/>
            <a:ext cx="3890984" cy="1446550"/>
          </a:xfrm>
          <a:prstGeom prst="rect">
            <a:avLst/>
          </a:prstGeom>
          <a:noFill/>
          <a:ln>
            <a:solidFill>
              <a:schemeClr val="tx1"/>
            </a:solidFill>
            <a:prstDash val="sysDot"/>
          </a:ln>
        </p:spPr>
        <p:txBody>
          <a:bodyPr wrap="square" rtlCol="0">
            <a:spAutoFit/>
          </a:bodyPr>
          <a:lstStyle/>
          <a:p>
            <a:r>
              <a:rPr kumimoji="1" lang="en-US" altLang="zh-CN" sz="2200" dirty="0"/>
              <a:t>3.</a:t>
            </a:r>
            <a:r>
              <a:rPr kumimoji="1" lang="zh-CN" altLang="en-US" sz="2200" dirty="0"/>
              <a:t> </a:t>
            </a:r>
            <a:r>
              <a:rPr kumimoji="1" lang="en-US" altLang="zh-CN" sz="2200" dirty="0"/>
              <a:t>Executing the merged operation sequence on the base version to generate a final merged version. </a:t>
            </a:r>
          </a:p>
        </p:txBody>
      </p:sp>
    </p:spTree>
    <p:extLst>
      <p:ext uri="{BB962C8B-B14F-4D97-AF65-F5344CB8AC3E}">
        <p14:creationId xmlns:p14="http://schemas.microsoft.com/office/powerpoint/2010/main" val="3241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Inference</a:t>
            </a:r>
            <a:r>
              <a:rPr lang="zh-CN" altLang="en-US" dirty="0">
                <a:latin typeface="Helvetica" pitchFamily="2" charset="0"/>
              </a:rPr>
              <a:t> </a:t>
            </a:r>
            <a:r>
              <a:rPr lang="en-US" altLang="zh-CN" dirty="0">
                <a:latin typeface="Helvetica" pitchFamily="2" charset="0"/>
              </a:rPr>
              <a:t>(implicit)</a:t>
            </a:r>
            <a:r>
              <a:rPr lang="zh-CN" altLang="en-US" dirty="0">
                <a:latin typeface="Helvetica" pitchFamily="2" charset="0"/>
              </a:rPr>
              <a:t> </a:t>
            </a:r>
            <a:r>
              <a:rPr lang="en-US" altLang="zh-CN" dirty="0">
                <a:latin typeface="Helvetica" pitchFamily="2" charset="0"/>
              </a:rPr>
              <a:t>operation</a:t>
            </a:r>
            <a:r>
              <a:rPr lang="zh-CN" altLang="en-US" dirty="0">
                <a:latin typeface="Helvetica" pitchFamily="2" charset="0"/>
              </a:rPr>
              <a:t> </a:t>
            </a:r>
            <a:r>
              <a:rPr lang="en-US" altLang="zh-CN" dirty="0">
                <a:latin typeface="Helvetica" pitchFamily="2" charset="0"/>
              </a:rPr>
              <a:t>sequences</a:t>
            </a:r>
            <a:r>
              <a:rPr lang="zh-CN" altLang="en-US" dirty="0">
                <a:latin typeface="Helvetica" pitchFamily="2" charset="0"/>
              </a:rPr>
              <a:t> </a:t>
            </a:r>
            <a:r>
              <a:rPr lang="en-US" altLang="zh-CN" dirty="0">
                <a:latin typeface="Helvetica" pitchFamily="2" charset="0"/>
              </a:rPr>
              <a:t>(1)</a:t>
            </a:r>
            <a:r>
              <a:rPr lang="zh-CN" altLang="en-US" dirty="0">
                <a:latin typeface="Helvetica" pitchFamily="2" charset="0"/>
              </a:rPr>
              <a:t> </a:t>
            </a:r>
            <a:endParaRPr lang="en-US" dirty="0"/>
          </a:p>
        </p:txBody>
      </p:sp>
      <p:sp>
        <p:nvSpPr>
          <p:cNvPr id="9" name="Rectangle 8">
            <a:extLst>
              <a:ext uri="{FF2B5EF4-FFF2-40B4-BE49-F238E27FC236}">
                <a16:creationId xmlns:a16="http://schemas.microsoft.com/office/drawing/2014/main" id="{0182DC51-AC45-6E46-8A17-B0C59712C2D1}"/>
              </a:ext>
            </a:extLst>
          </p:cNvPr>
          <p:cNvSpPr/>
          <p:nvPr/>
        </p:nvSpPr>
        <p:spPr>
          <a:xfrm>
            <a:off x="175988" y="1293360"/>
            <a:ext cx="11353800" cy="1388713"/>
          </a:xfrm>
          <a:prstGeom prst="rect">
            <a:avLst/>
          </a:prstGeom>
        </p:spPr>
        <p:txBody>
          <a:bodyPr wrap="square">
            <a:spAutoFit/>
          </a:bodyPr>
          <a:lstStyle/>
          <a:p>
            <a:pPr>
              <a:lnSpc>
                <a:spcPct val="120000"/>
              </a:lnSpc>
            </a:pPr>
            <a:r>
              <a:rPr lang="en-US" altLang="zh-CN" sz="2400" dirty="0">
                <a:solidFill>
                  <a:srgbClr val="000000"/>
                </a:solidFill>
                <a:latin typeface="Verdana" panose="020B0604030504040204" pitchFamily="34" charset="0"/>
              </a:rPr>
              <a:t>Finding the Shortest Edit Script (SES) </a:t>
            </a:r>
          </a:p>
          <a:p>
            <a:pPr marL="34290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Input: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0</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and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1</a:t>
            </a:r>
          </a:p>
          <a:p>
            <a:pPr marL="34290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Output: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operation</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sequence</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1</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that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changes</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0</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to</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1</a:t>
            </a:r>
            <a:endParaRPr lang="en-US" sz="2400" baseline="-25000" dirty="0"/>
          </a:p>
        </p:txBody>
      </p:sp>
      <p:graphicFrame>
        <p:nvGraphicFramePr>
          <p:cNvPr id="15" name="图示 18">
            <a:extLst>
              <a:ext uri="{FF2B5EF4-FFF2-40B4-BE49-F238E27FC236}">
                <a16:creationId xmlns:a16="http://schemas.microsoft.com/office/drawing/2014/main" id="{9FBF7C3A-62D0-E947-9B71-5A8CF6DD9418}"/>
              </a:ext>
            </a:extLst>
          </p:cNvPr>
          <p:cNvGraphicFramePr/>
          <p:nvPr>
            <p:extLst>
              <p:ext uri="{D42A27DB-BD31-4B8C-83A1-F6EECF244321}">
                <p14:modId xmlns:p14="http://schemas.microsoft.com/office/powerpoint/2010/main" val="2734210567"/>
              </p:ext>
            </p:extLst>
          </p:nvPr>
        </p:nvGraphicFramePr>
        <p:xfrm>
          <a:off x="1" y="2748996"/>
          <a:ext cx="12192000" cy="339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123FC9A-4AEC-1246-A60A-9D7942C3C1DC}"/>
              </a:ext>
            </a:extLst>
          </p:cNvPr>
          <p:cNvSpPr txBox="1"/>
          <p:nvPr/>
        </p:nvSpPr>
        <p:spPr>
          <a:xfrm>
            <a:off x="301229" y="2877201"/>
            <a:ext cx="8784771" cy="523220"/>
          </a:xfrm>
          <a:prstGeom prst="rect">
            <a:avLst/>
          </a:prstGeom>
          <a:noFill/>
        </p:spPr>
        <p:txBody>
          <a:bodyPr wrap="square" rtlCol="0">
            <a:spAutoFit/>
          </a:bodyPr>
          <a:lstStyle/>
          <a:p>
            <a:r>
              <a:rPr lang="en-US" altLang="zh-CN" sz="2800" b="1" dirty="0">
                <a:latin typeface="+mj-lt"/>
              </a:rPr>
              <a:t>LCS</a:t>
            </a:r>
            <a:r>
              <a:rPr lang="zh-CN" altLang="en-US" sz="2800" b="1" dirty="0">
                <a:latin typeface="+mj-lt"/>
              </a:rPr>
              <a:t> </a:t>
            </a:r>
            <a:r>
              <a:rPr lang="en-US" altLang="zh-CN" sz="2800" b="1" dirty="0">
                <a:latin typeface="+mj-lt"/>
              </a:rPr>
              <a:t>with</a:t>
            </a:r>
            <a:r>
              <a:rPr lang="zh-CN" altLang="en-US" sz="2800" b="1" dirty="0">
                <a:latin typeface="+mj-lt"/>
              </a:rPr>
              <a:t> </a:t>
            </a:r>
            <a:r>
              <a:rPr lang="en-US" altLang="zh-CN" sz="2800" b="1" dirty="0">
                <a:latin typeface="+mj-lt"/>
              </a:rPr>
              <a:t>Dynamic</a:t>
            </a:r>
            <a:r>
              <a:rPr lang="zh-CN" altLang="en-US" sz="2800" b="1" dirty="0">
                <a:latin typeface="+mj-lt"/>
              </a:rPr>
              <a:t> </a:t>
            </a:r>
            <a:r>
              <a:rPr lang="en-US" altLang="zh-CN" sz="2800" b="1" dirty="0">
                <a:latin typeface="+mj-lt"/>
              </a:rPr>
              <a:t>Programming</a:t>
            </a:r>
            <a:r>
              <a:rPr lang="zh-CN" altLang="en-US" sz="2800" b="1" dirty="0">
                <a:latin typeface="+mj-lt"/>
              </a:rPr>
              <a:t> </a:t>
            </a:r>
            <a:r>
              <a:rPr lang="en-US" altLang="zh-CN" sz="2800" b="1" dirty="0">
                <a:latin typeface="+mj-lt"/>
              </a:rPr>
              <a:t>(DP)</a:t>
            </a:r>
            <a:r>
              <a:rPr lang="zh-CN" altLang="en-US" sz="2800" b="1" dirty="0">
                <a:latin typeface="+mj-lt"/>
              </a:rPr>
              <a:t> </a:t>
            </a:r>
            <a:r>
              <a:rPr lang="en-US" altLang="zh-CN" sz="2800" b="1" dirty="0">
                <a:latin typeface="+mj-lt"/>
              </a:rPr>
              <a:t>–</a:t>
            </a:r>
            <a:r>
              <a:rPr lang="zh-CN" altLang="en-US" sz="2800" b="1" dirty="0">
                <a:latin typeface="+mj-lt"/>
              </a:rPr>
              <a:t> </a:t>
            </a:r>
            <a:r>
              <a:rPr lang="en-US" altLang="zh-CN" sz="2800" b="1" dirty="0">
                <a:latin typeface="+mj-lt"/>
              </a:rPr>
              <a:t>A</a:t>
            </a:r>
            <a:r>
              <a:rPr lang="zh-CN" altLang="en-US" sz="2800" b="1" dirty="0">
                <a:latin typeface="+mj-lt"/>
              </a:rPr>
              <a:t> </a:t>
            </a:r>
            <a:r>
              <a:rPr lang="en-US" altLang="zh-CN" sz="2800" b="1" dirty="0">
                <a:latin typeface="+mj-lt"/>
              </a:rPr>
              <a:t>traditional</a:t>
            </a:r>
            <a:r>
              <a:rPr lang="zh-CN" altLang="en-US" sz="2800" b="1" dirty="0">
                <a:latin typeface="+mj-lt"/>
              </a:rPr>
              <a:t> </a:t>
            </a:r>
            <a:r>
              <a:rPr lang="en-US" altLang="zh-CN" sz="2800" b="1" dirty="0">
                <a:latin typeface="+mj-lt"/>
              </a:rPr>
              <a:t>method</a:t>
            </a:r>
            <a:endParaRPr lang="en-US" sz="2800" b="1" dirty="0">
              <a:latin typeface="+mj-lt"/>
            </a:endParaRPr>
          </a:p>
        </p:txBody>
      </p:sp>
      <p:sp>
        <p:nvSpPr>
          <p:cNvPr id="16" name="TextBox 15">
            <a:extLst>
              <a:ext uri="{FF2B5EF4-FFF2-40B4-BE49-F238E27FC236}">
                <a16:creationId xmlns:a16="http://schemas.microsoft.com/office/drawing/2014/main" id="{31B63289-8D02-1D4A-86D3-1624EBA707D6}"/>
              </a:ext>
            </a:extLst>
          </p:cNvPr>
          <p:cNvSpPr txBox="1"/>
          <p:nvPr/>
        </p:nvSpPr>
        <p:spPr>
          <a:xfrm>
            <a:off x="163287" y="5323734"/>
            <a:ext cx="12130313" cy="1384995"/>
          </a:xfrm>
          <a:prstGeom prst="rect">
            <a:avLst/>
          </a:prstGeom>
          <a:noFill/>
        </p:spPr>
        <p:txBody>
          <a:bodyPr wrap="square" rtlCol="0">
            <a:spAutoFit/>
          </a:bodyPr>
          <a:lstStyle/>
          <a:p>
            <a:r>
              <a:rPr lang="en-US" altLang="zh-CN" sz="2800" b="1" dirty="0">
                <a:solidFill>
                  <a:srgbClr val="00B0F0"/>
                </a:solidFill>
                <a:latin typeface="+mj-lt"/>
              </a:rPr>
              <a:t>Complexity:</a:t>
            </a:r>
            <a:r>
              <a:rPr lang="zh-CN" altLang="en-US" sz="2800" b="1" dirty="0">
                <a:solidFill>
                  <a:srgbClr val="00B0F0"/>
                </a:solidFill>
                <a:latin typeface="+mj-lt"/>
              </a:rPr>
              <a:t> </a:t>
            </a:r>
            <a:r>
              <a:rPr lang="en-US" altLang="zh-CN" sz="2800" b="1" dirty="0">
                <a:solidFill>
                  <a:srgbClr val="00B0F0"/>
                </a:solidFill>
                <a:latin typeface="+mj-lt"/>
              </a:rPr>
              <a:t>O(n</a:t>
            </a:r>
            <a:r>
              <a:rPr lang="en-US" altLang="zh-CN" sz="2800" b="1" baseline="-25000" dirty="0">
                <a:solidFill>
                  <a:srgbClr val="00B0F0"/>
                </a:solidFill>
                <a:latin typeface="+mj-lt"/>
              </a:rPr>
              <a:t>0</a:t>
            </a:r>
            <a:r>
              <a:rPr lang="zh-CN" altLang="en-US" sz="2800" b="1" dirty="0">
                <a:solidFill>
                  <a:srgbClr val="00B0F0"/>
                </a:solidFill>
                <a:latin typeface="+mj-lt"/>
              </a:rPr>
              <a:t>*</a:t>
            </a:r>
            <a:r>
              <a:rPr lang="en-US" altLang="zh-CN" sz="2800" b="1" dirty="0">
                <a:solidFill>
                  <a:srgbClr val="00B0F0"/>
                </a:solidFill>
                <a:latin typeface="+mj-lt"/>
              </a:rPr>
              <a:t>n</a:t>
            </a:r>
            <a:r>
              <a:rPr lang="en-US" altLang="zh-CN" sz="2800" b="1" baseline="-25000" dirty="0">
                <a:solidFill>
                  <a:srgbClr val="00B0F0"/>
                </a:solidFill>
                <a:latin typeface="+mj-lt"/>
              </a:rPr>
              <a:t>1</a:t>
            </a:r>
            <a:r>
              <a:rPr lang="en-US" altLang="zh-CN" sz="2800" b="1" dirty="0">
                <a:solidFill>
                  <a:srgbClr val="00B0F0"/>
                </a:solidFill>
                <a:latin typeface="+mj-lt"/>
              </a:rPr>
              <a:t>)</a:t>
            </a:r>
          </a:p>
          <a:p>
            <a:r>
              <a:rPr lang="en-US" altLang="zh-CN" sz="2800" b="1" dirty="0">
                <a:latin typeface="+mj-lt"/>
              </a:rPr>
              <a:t>(n</a:t>
            </a:r>
            <a:r>
              <a:rPr lang="en-US" altLang="zh-CN" sz="2800" b="1" baseline="-25000" dirty="0">
                <a:latin typeface="+mj-lt"/>
              </a:rPr>
              <a:t>0</a:t>
            </a:r>
            <a:r>
              <a:rPr lang="en-US" altLang="zh-CN" sz="2800" b="1" dirty="0">
                <a:latin typeface="+mj-lt"/>
              </a:rPr>
              <a:t> and n</a:t>
            </a:r>
            <a:r>
              <a:rPr lang="en-US" altLang="zh-CN" sz="2800" b="1" baseline="-25000" dirty="0">
                <a:latin typeface="+mj-lt"/>
              </a:rPr>
              <a:t>1</a:t>
            </a:r>
            <a:r>
              <a:rPr lang="en-US" altLang="zh-CN" sz="2800" b="1" dirty="0">
                <a:latin typeface="+mj-lt"/>
              </a:rPr>
              <a:t> are the length of V</a:t>
            </a:r>
            <a:r>
              <a:rPr lang="en-US" altLang="zh-CN" sz="2800" b="1" baseline="-25000" dirty="0">
                <a:latin typeface="+mj-lt"/>
              </a:rPr>
              <a:t>0</a:t>
            </a:r>
            <a:r>
              <a:rPr lang="en-US" altLang="zh-CN" sz="2800" b="1" dirty="0">
                <a:latin typeface="+mj-lt"/>
              </a:rPr>
              <a:t> and V</a:t>
            </a:r>
            <a:r>
              <a:rPr lang="en-US" altLang="zh-CN" sz="2800" b="1" baseline="-25000" dirty="0">
                <a:latin typeface="+mj-lt"/>
              </a:rPr>
              <a:t>1</a:t>
            </a:r>
            <a:r>
              <a:rPr lang="en-US" altLang="zh-CN" sz="2800" b="1" dirty="0">
                <a:latin typeface="+mj-lt"/>
              </a:rPr>
              <a:t>, respectively). </a:t>
            </a:r>
          </a:p>
          <a:p>
            <a:endParaRPr lang="en-US" sz="2800" b="1" dirty="0">
              <a:latin typeface="+mj-lt"/>
            </a:endParaRPr>
          </a:p>
        </p:txBody>
      </p:sp>
      <p:sp>
        <p:nvSpPr>
          <p:cNvPr id="17" name="TextBox 16">
            <a:extLst>
              <a:ext uri="{FF2B5EF4-FFF2-40B4-BE49-F238E27FC236}">
                <a16:creationId xmlns:a16="http://schemas.microsoft.com/office/drawing/2014/main" id="{95E534DE-FB50-0B40-98A1-31957B20C8DC}"/>
              </a:ext>
            </a:extLst>
          </p:cNvPr>
          <p:cNvSpPr txBox="1"/>
          <p:nvPr/>
        </p:nvSpPr>
        <p:spPr>
          <a:xfrm>
            <a:off x="163287" y="6228741"/>
            <a:ext cx="8784771" cy="523220"/>
          </a:xfrm>
          <a:prstGeom prst="rect">
            <a:avLst/>
          </a:prstGeom>
          <a:noFill/>
        </p:spPr>
        <p:txBody>
          <a:bodyPr wrap="square" rtlCol="0">
            <a:spAutoFit/>
          </a:bodyPr>
          <a:lstStyle/>
          <a:p>
            <a:r>
              <a:rPr lang="en-US" altLang="zh-CN" sz="2800" b="1" dirty="0">
                <a:solidFill>
                  <a:srgbClr val="FF0000"/>
                </a:solidFill>
                <a:latin typeface="+mj-lt"/>
              </a:rPr>
              <a:t>30</a:t>
            </a:r>
            <a:r>
              <a:rPr lang="zh-CN" altLang="en-US" sz="2800" b="1" dirty="0">
                <a:solidFill>
                  <a:srgbClr val="FF0000"/>
                </a:solidFill>
                <a:latin typeface="+mj-lt"/>
              </a:rPr>
              <a:t> </a:t>
            </a:r>
            <a:r>
              <a:rPr lang="en-US" altLang="zh-CN" sz="2800" b="1" dirty="0">
                <a:solidFill>
                  <a:srgbClr val="FF0000"/>
                </a:solidFill>
                <a:latin typeface="+mj-lt"/>
              </a:rPr>
              <a:t>second</a:t>
            </a:r>
            <a:r>
              <a:rPr lang="zh-CN" altLang="en-US" sz="2800" b="1" dirty="0">
                <a:solidFill>
                  <a:srgbClr val="FF0000"/>
                </a:solidFill>
                <a:latin typeface="+mj-lt"/>
              </a:rPr>
              <a:t> </a:t>
            </a:r>
            <a:r>
              <a:rPr lang="en-US" altLang="zh-CN" sz="2800" b="1" dirty="0">
                <a:solidFill>
                  <a:srgbClr val="FF0000"/>
                </a:solidFill>
                <a:latin typeface="+mj-lt"/>
              </a:rPr>
              <a:t>for</a:t>
            </a:r>
            <a:r>
              <a:rPr lang="zh-CN" altLang="en-US" sz="2800" b="1" dirty="0">
                <a:solidFill>
                  <a:srgbClr val="FF0000"/>
                </a:solidFill>
                <a:latin typeface="+mj-lt"/>
              </a:rPr>
              <a:t> </a:t>
            </a:r>
            <a:r>
              <a:rPr lang="en-US" altLang="zh-CN" sz="2800" b="1" dirty="0">
                <a:solidFill>
                  <a:srgbClr val="FF0000"/>
                </a:solidFill>
                <a:latin typeface="+mj-lt"/>
              </a:rPr>
              <a:t>handling</a:t>
            </a:r>
            <a:r>
              <a:rPr lang="zh-CN" altLang="en-US" sz="2800" b="1" dirty="0">
                <a:solidFill>
                  <a:srgbClr val="FF0000"/>
                </a:solidFill>
                <a:latin typeface="+mj-lt"/>
              </a:rPr>
              <a:t> </a:t>
            </a:r>
            <a:r>
              <a:rPr lang="en-US" altLang="zh-CN" sz="2800" b="1" dirty="0">
                <a:solidFill>
                  <a:srgbClr val="FF0000"/>
                </a:solidFill>
                <a:latin typeface="+mj-lt"/>
              </a:rPr>
              <a:t>text</a:t>
            </a:r>
            <a:r>
              <a:rPr lang="zh-CN" altLang="en-US" sz="2800" b="1" dirty="0">
                <a:solidFill>
                  <a:srgbClr val="FF0000"/>
                </a:solidFill>
                <a:latin typeface="+mj-lt"/>
              </a:rPr>
              <a:t> </a:t>
            </a:r>
            <a:r>
              <a:rPr lang="en-US" altLang="zh-CN" sz="2800" b="1" dirty="0">
                <a:solidFill>
                  <a:srgbClr val="FF0000"/>
                </a:solidFill>
                <a:latin typeface="+mj-lt"/>
              </a:rPr>
              <a:t>files</a:t>
            </a:r>
            <a:r>
              <a:rPr lang="zh-CN" altLang="en-US" sz="2800" b="1" dirty="0">
                <a:solidFill>
                  <a:srgbClr val="FF0000"/>
                </a:solidFill>
                <a:latin typeface="+mj-lt"/>
              </a:rPr>
              <a:t> </a:t>
            </a:r>
            <a:r>
              <a:rPr lang="en-US" altLang="zh-CN" sz="2800" b="1" dirty="0">
                <a:solidFill>
                  <a:srgbClr val="FF0000"/>
                </a:solidFill>
                <a:latin typeface="+mj-lt"/>
              </a:rPr>
              <a:t>with</a:t>
            </a:r>
            <a:r>
              <a:rPr lang="zh-CN" altLang="en-US" sz="2800" b="1" dirty="0">
                <a:solidFill>
                  <a:srgbClr val="FF0000"/>
                </a:solidFill>
                <a:latin typeface="+mj-lt"/>
              </a:rPr>
              <a:t> </a:t>
            </a:r>
            <a:r>
              <a:rPr lang="en-US" altLang="zh-CN" sz="2800" b="1" dirty="0">
                <a:solidFill>
                  <a:srgbClr val="FF0000"/>
                </a:solidFill>
                <a:latin typeface="+mj-lt"/>
              </a:rPr>
              <a:t>size</a:t>
            </a:r>
            <a:r>
              <a:rPr lang="zh-CN" altLang="en-US" sz="2800" b="1" dirty="0">
                <a:solidFill>
                  <a:srgbClr val="FF0000"/>
                </a:solidFill>
                <a:latin typeface="+mj-lt"/>
              </a:rPr>
              <a:t> </a:t>
            </a:r>
            <a:r>
              <a:rPr lang="en-US" altLang="zh-CN" sz="2800" b="1" dirty="0">
                <a:solidFill>
                  <a:srgbClr val="FF0000"/>
                </a:solidFill>
                <a:latin typeface="+mj-lt"/>
              </a:rPr>
              <a:t>of</a:t>
            </a:r>
            <a:r>
              <a:rPr lang="zh-CN" altLang="en-US" sz="2800" b="1" dirty="0">
                <a:solidFill>
                  <a:srgbClr val="FF0000"/>
                </a:solidFill>
                <a:latin typeface="+mj-lt"/>
              </a:rPr>
              <a:t> </a:t>
            </a:r>
            <a:r>
              <a:rPr lang="en-US" altLang="zh-CN" sz="2800" b="1" dirty="0">
                <a:solidFill>
                  <a:srgbClr val="FF0000"/>
                </a:solidFill>
                <a:latin typeface="+mj-lt"/>
              </a:rPr>
              <a:t>500</a:t>
            </a:r>
            <a:r>
              <a:rPr lang="zh-CN" altLang="en-US" sz="2800" b="1" dirty="0">
                <a:solidFill>
                  <a:srgbClr val="FF0000"/>
                </a:solidFill>
                <a:latin typeface="+mj-lt"/>
              </a:rPr>
              <a:t> </a:t>
            </a:r>
            <a:r>
              <a:rPr lang="en-US" altLang="zh-CN" sz="2800" b="1" dirty="0">
                <a:solidFill>
                  <a:srgbClr val="FF0000"/>
                </a:solidFill>
                <a:latin typeface="+mj-lt"/>
              </a:rPr>
              <a:t>KB</a:t>
            </a:r>
            <a:r>
              <a:rPr lang="zh-CN" altLang="en-US" sz="2800" b="1" dirty="0">
                <a:solidFill>
                  <a:srgbClr val="FF0000"/>
                </a:solidFill>
                <a:latin typeface="+mj-lt"/>
              </a:rPr>
              <a:t> </a:t>
            </a:r>
            <a:endParaRPr lang="en-US" sz="2800" b="1" dirty="0">
              <a:solidFill>
                <a:srgbClr val="FF0000"/>
              </a:solidFill>
              <a:latin typeface="+mj-lt"/>
            </a:endParaRPr>
          </a:p>
        </p:txBody>
      </p:sp>
    </p:spTree>
    <p:extLst>
      <p:ext uri="{BB962C8B-B14F-4D97-AF65-F5344CB8AC3E}">
        <p14:creationId xmlns:p14="http://schemas.microsoft.com/office/powerpoint/2010/main" val="345971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Inference</a:t>
            </a:r>
            <a:r>
              <a:rPr lang="zh-CN" altLang="en-US" dirty="0">
                <a:latin typeface="Helvetica" pitchFamily="2" charset="0"/>
              </a:rPr>
              <a:t> </a:t>
            </a:r>
            <a:r>
              <a:rPr lang="en-US" altLang="zh-CN" dirty="0">
                <a:latin typeface="Helvetica" pitchFamily="2" charset="0"/>
              </a:rPr>
              <a:t>(implicit)</a:t>
            </a:r>
            <a:r>
              <a:rPr lang="zh-CN" altLang="en-US" dirty="0">
                <a:latin typeface="Helvetica" pitchFamily="2" charset="0"/>
              </a:rPr>
              <a:t> </a:t>
            </a:r>
            <a:r>
              <a:rPr lang="en-US" altLang="zh-CN" dirty="0">
                <a:latin typeface="Helvetica" pitchFamily="2" charset="0"/>
              </a:rPr>
              <a:t>operation</a:t>
            </a:r>
            <a:r>
              <a:rPr lang="zh-CN" altLang="en-US" dirty="0">
                <a:latin typeface="Helvetica" pitchFamily="2" charset="0"/>
              </a:rPr>
              <a:t> </a:t>
            </a:r>
            <a:r>
              <a:rPr lang="en-US" altLang="zh-CN" dirty="0">
                <a:latin typeface="Helvetica" pitchFamily="2" charset="0"/>
              </a:rPr>
              <a:t>sequences</a:t>
            </a:r>
            <a:r>
              <a:rPr lang="zh-CN" altLang="en-US" dirty="0">
                <a:latin typeface="Helvetica" pitchFamily="2" charset="0"/>
              </a:rPr>
              <a:t> </a:t>
            </a:r>
            <a:r>
              <a:rPr lang="en-US" altLang="zh-CN" dirty="0">
                <a:latin typeface="Helvetica" pitchFamily="2" charset="0"/>
              </a:rPr>
              <a:t>(2)</a:t>
            </a:r>
            <a:r>
              <a:rPr lang="zh-CN" altLang="en-US" dirty="0">
                <a:latin typeface="Helvetica" pitchFamily="2" charset="0"/>
              </a:rPr>
              <a:t> </a:t>
            </a:r>
            <a:endParaRPr lang="en-US" dirty="0"/>
          </a:p>
        </p:txBody>
      </p:sp>
      <p:pic>
        <p:nvPicPr>
          <p:cNvPr id="8" name="Picture 7">
            <a:extLst>
              <a:ext uri="{FF2B5EF4-FFF2-40B4-BE49-F238E27FC236}">
                <a16:creationId xmlns:a16="http://schemas.microsoft.com/office/drawing/2014/main" id="{A4A0F8AD-1155-864C-A690-DB5FBECD3EFB}"/>
              </a:ext>
            </a:extLst>
          </p:cNvPr>
          <p:cNvPicPr>
            <a:picLocks noChangeAspect="1"/>
          </p:cNvPicPr>
          <p:nvPr/>
        </p:nvPicPr>
        <p:blipFill>
          <a:blip r:embed="rId2"/>
          <a:stretch>
            <a:fillRect/>
          </a:stretch>
        </p:blipFill>
        <p:spPr>
          <a:xfrm>
            <a:off x="7459109" y="2442524"/>
            <a:ext cx="4159867" cy="3151415"/>
          </a:xfrm>
          <a:prstGeom prst="rect">
            <a:avLst/>
          </a:prstGeom>
        </p:spPr>
      </p:pic>
      <p:sp>
        <p:nvSpPr>
          <p:cNvPr id="3" name="Rectangle 2">
            <a:extLst>
              <a:ext uri="{FF2B5EF4-FFF2-40B4-BE49-F238E27FC236}">
                <a16:creationId xmlns:a16="http://schemas.microsoft.com/office/drawing/2014/main" id="{DF1EDBD9-FCAB-7649-90C6-02D5694FCF1A}"/>
              </a:ext>
            </a:extLst>
          </p:cNvPr>
          <p:cNvSpPr/>
          <p:nvPr/>
        </p:nvSpPr>
        <p:spPr>
          <a:xfrm>
            <a:off x="266700" y="1371596"/>
            <a:ext cx="8915400" cy="945515"/>
          </a:xfrm>
          <a:prstGeom prst="rect">
            <a:avLst/>
          </a:prstGeom>
        </p:spPr>
        <p:txBody>
          <a:bodyPr wrap="square">
            <a:spAutoFit/>
          </a:bodyPr>
          <a:lstStyle/>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Input: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0</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and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1</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Output: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operation</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sequence</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1</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that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changes</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0</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to</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V</a:t>
            </a:r>
            <a:r>
              <a:rPr lang="en-US" altLang="zh-CN" sz="2400" baseline="-25000" dirty="0">
                <a:solidFill>
                  <a:srgbClr val="000000"/>
                </a:solidFill>
                <a:latin typeface="Verdana" panose="020B0604030504040204" pitchFamily="34" charset="0"/>
              </a:rPr>
              <a:t>1</a:t>
            </a:r>
            <a:endParaRPr lang="en-US" sz="2400" baseline="-25000" dirty="0">
              <a:solidFill>
                <a:prstClr val="black"/>
              </a:solidFill>
            </a:endParaRPr>
          </a:p>
        </p:txBody>
      </p:sp>
      <p:sp>
        <p:nvSpPr>
          <p:cNvPr id="4" name="TextBox 3">
            <a:extLst>
              <a:ext uri="{FF2B5EF4-FFF2-40B4-BE49-F238E27FC236}">
                <a16:creationId xmlns:a16="http://schemas.microsoft.com/office/drawing/2014/main" id="{E61D2CC1-D112-0C47-9966-037EAA2AF364}"/>
              </a:ext>
            </a:extLst>
          </p:cNvPr>
          <p:cNvSpPr txBox="1"/>
          <p:nvPr/>
        </p:nvSpPr>
        <p:spPr>
          <a:xfrm>
            <a:off x="266700" y="2459323"/>
            <a:ext cx="7505700" cy="584775"/>
          </a:xfrm>
          <a:prstGeom prst="rect">
            <a:avLst/>
          </a:prstGeom>
          <a:noFill/>
        </p:spPr>
        <p:txBody>
          <a:bodyPr wrap="square" rtlCol="0">
            <a:spAutoFit/>
          </a:bodyPr>
          <a:lstStyle/>
          <a:p>
            <a:r>
              <a:rPr lang="en-US" sz="3100" dirty="0"/>
              <a:t>Myers Diff</a:t>
            </a:r>
            <a:r>
              <a:rPr lang="zh-CN" altLang="en-US" sz="3100" dirty="0"/>
              <a:t> </a:t>
            </a:r>
            <a:r>
              <a:rPr lang="en-US" altLang="zh-CN" sz="3100" dirty="0"/>
              <a:t>–</a:t>
            </a:r>
            <a:r>
              <a:rPr lang="zh-CN" altLang="en-US" sz="3100" dirty="0"/>
              <a:t> </a:t>
            </a:r>
            <a:r>
              <a:rPr lang="en-US" altLang="zh-CN" sz="3100" dirty="0"/>
              <a:t>the</a:t>
            </a:r>
            <a:r>
              <a:rPr lang="zh-CN" altLang="en-US" sz="3100" dirty="0"/>
              <a:t> </a:t>
            </a:r>
            <a:r>
              <a:rPr lang="en-US" altLang="zh-CN" sz="3100" dirty="0"/>
              <a:t>edit</a:t>
            </a:r>
            <a:r>
              <a:rPr lang="zh-CN" altLang="en-US" sz="3100" dirty="0"/>
              <a:t> </a:t>
            </a:r>
            <a:r>
              <a:rPr lang="en-US" altLang="zh-CN" sz="3100" dirty="0"/>
              <a:t>graph-based</a:t>
            </a:r>
            <a:r>
              <a:rPr lang="zh-CN" altLang="en-US" sz="3100" dirty="0"/>
              <a:t> </a:t>
            </a:r>
            <a:r>
              <a:rPr lang="en-US" altLang="zh-CN" sz="3100" dirty="0"/>
              <a:t>approach</a:t>
            </a:r>
            <a:r>
              <a:rPr lang="zh-CN" altLang="en-US" sz="3100" dirty="0"/>
              <a:t> </a:t>
            </a:r>
            <a:endParaRPr lang="en-US" sz="3100" dirty="0"/>
          </a:p>
        </p:txBody>
      </p:sp>
      <p:sp>
        <p:nvSpPr>
          <p:cNvPr id="6" name="TextBox 5">
            <a:extLst>
              <a:ext uri="{FF2B5EF4-FFF2-40B4-BE49-F238E27FC236}">
                <a16:creationId xmlns:a16="http://schemas.microsoft.com/office/drawing/2014/main" id="{85F7D6ED-35D0-6347-BF0E-0B989BBFE4EB}"/>
              </a:ext>
            </a:extLst>
          </p:cNvPr>
          <p:cNvSpPr txBox="1"/>
          <p:nvPr/>
        </p:nvSpPr>
        <p:spPr>
          <a:xfrm>
            <a:off x="266700" y="5543139"/>
            <a:ext cx="11252201" cy="523220"/>
          </a:xfrm>
          <a:prstGeom prst="rect">
            <a:avLst/>
          </a:prstGeom>
          <a:noFill/>
        </p:spPr>
        <p:txBody>
          <a:bodyPr wrap="square" rtlCol="0">
            <a:spAutoFit/>
          </a:bodyPr>
          <a:lstStyle/>
          <a:p>
            <a:r>
              <a:rPr lang="en-US" sz="2800" dirty="0">
                <a:solidFill>
                  <a:srgbClr val="0070C0"/>
                </a:solidFill>
              </a:rPr>
              <a:t>Complexity</a:t>
            </a:r>
            <a:r>
              <a:rPr lang="en-US" altLang="zh-CN" sz="2800" dirty="0">
                <a:solidFill>
                  <a:srgbClr val="0070C0"/>
                </a:solidFill>
              </a:rPr>
              <a:t>:</a:t>
            </a:r>
            <a:r>
              <a:rPr lang="zh-CN" altLang="en-US" sz="2800" dirty="0">
                <a:solidFill>
                  <a:srgbClr val="0070C0"/>
                </a:solidFill>
              </a:rPr>
              <a:t> </a:t>
            </a:r>
            <a:r>
              <a:rPr lang="en-US" altLang="zh-CN" sz="2800" dirty="0">
                <a:solidFill>
                  <a:srgbClr val="0070C0"/>
                </a:solidFill>
              </a:rPr>
              <a:t>O((n</a:t>
            </a:r>
            <a:r>
              <a:rPr lang="en-US" altLang="zh-CN" sz="2800" baseline="-25000" dirty="0">
                <a:solidFill>
                  <a:srgbClr val="0070C0"/>
                </a:solidFill>
              </a:rPr>
              <a:t>0</a:t>
            </a:r>
            <a:r>
              <a:rPr lang="en-US" altLang="zh-CN" sz="2800" dirty="0">
                <a:solidFill>
                  <a:srgbClr val="0070C0"/>
                </a:solidFill>
              </a:rPr>
              <a:t>+n</a:t>
            </a:r>
            <a:r>
              <a:rPr lang="en-US" altLang="zh-CN" sz="2800" baseline="-25000" dirty="0">
                <a:solidFill>
                  <a:srgbClr val="0070C0"/>
                </a:solidFill>
              </a:rPr>
              <a:t>1</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d),</a:t>
            </a:r>
            <a:r>
              <a:rPr lang="zh-CN" altLang="en-US" sz="2800" dirty="0">
                <a:solidFill>
                  <a:srgbClr val="0070C0"/>
                </a:solidFill>
              </a:rPr>
              <a:t> </a:t>
            </a:r>
            <a:r>
              <a:rPr lang="en-US" altLang="zh-CN" sz="2800" dirty="0">
                <a:solidFill>
                  <a:srgbClr val="0070C0"/>
                </a:solidFill>
              </a:rPr>
              <a:t>in</a:t>
            </a:r>
            <a:r>
              <a:rPr lang="zh-CN" altLang="en-US" sz="2800" dirty="0">
                <a:solidFill>
                  <a:srgbClr val="0070C0"/>
                </a:solidFill>
              </a:rPr>
              <a:t> </a:t>
            </a:r>
            <a:r>
              <a:rPr lang="en-US" altLang="zh-CN" sz="2800" dirty="0">
                <a:solidFill>
                  <a:srgbClr val="0070C0"/>
                </a:solidFill>
              </a:rPr>
              <a:t>which</a:t>
            </a:r>
            <a:r>
              <a:rPr lang="zh-CN" altLang="en-US" sz="2800" dirty="0">
                <a:solidFill>
                  <a:srgbClr val="0070C0"/>
                </a:solidFill>
              </a:rPr>
              <a:t> </a:t>
            </a:r>
            <a:r>
              <a:rPr lang="en-US" altLang="zh-CN" sz="2800" dirty="0">
                <a:solidFill>
                  <a:srgbClr val="0070C0"/>
                </a:solidFill>
              </a:rPr>
              <a:t>d</a:t>
            </a:r>
            <a:r>
              <a:rPr lang="zh-CN" altLang="en-US" sz="2800" dirty="0">
                <a:solidFill>
                  <a:srgbClr val="0070C0"/>
                </a:solidFill>
              </a:rPr>
              <a:t> </a:t>
            </a:r>
            <a:r>
              <a:rPr lang="en-US" altLang="zh-CN" sz="2800" dirty="0">
                <a:solidFill>
                  <a:srgbClr val="0070C0"/>
                </a:solidFill>
              </a:rPr>
              <a:t>is</a:t>
            </a:r>
            <a:r>
              <a:rPr lang="zh-CN" altLang="en-US" sz="2800" dirty="0">
                <a:solidFill>
                  <a:srgbClr val="0070C0"/>
                </a:solidFill>
              </a:rPr>
              <a:t> </a:t>
            </a:r>
            <a:r>
              <a:rPr lang="en-US" altLang="zh-CN" sz="2800" dirty="0">
                <a:solidFill>
                  <a:srgbClr val="0070C0"/>
                </a:solidFill>
              </a:rPr>
              <a:t>the</a:t>
            </a:r>
            <a:r>
              <a:rPr lang="zh-CN" altLang="en-US" sz="2800" dirty="0">
                <a:solidFill>
                  <a:srgbClr val="0070C0"/>
                </a:solidFill>
              </a:rPr>
              <a:t> </a:t>
            </a:r>
            <a:r>
              <a:rPr lang="en-US" altLang="zh-CN" sz="2800" dirty="0">
                <a:solidFill>
                  <a:srgbClr val="0070C0"/>
                </a:solidFill>
              </a:rPr>
              <a:t>deference</a:t>
            </a:r>
            <a:r>
              <a:rPr lang="zh-CN" altLang="en-US" sz="2800" dirty="0">
                <a:solidFill>
                  <a:srgbClr val="0070C0"/>
                </a:solidFill>
              </a:rPr>
              <a:t> </a:t>
            </a:r>
            <a:r>
              <a:rPr lang="en-US" altLang="zh-CN" sz="2800" dirty="0">
                <a:solidFill>
                  <a:srgbClr val="0070C0"/>
                </a:solidFill>
              </a:rPr>
              <a:t>between</a:t>
            </a:r>
            <a:r>
              <a:rPr lang="zh-CN" altLang="en-US" sz="2800" dirty="0">
                <a:solidFill>
                  <a:srgbClr val="0070C0"/>
                </a:solidFill>
              </a:rPr>
              <a:t> </a:t>
            </a:r>
            <a:r>
              <a:rPr lang="en-US" altLang="zh-CN" sz="2800" dirty="0">
                <a:solidFill>
                  <a:srgbClr val="0070C0"/>
                </a:solidFill>
              </a:rPr>
              <a:t>V</a:t>
            </a:r>
            <a:r>
              <a:rPr lang="en-US" altLang="zh-CN" sz="2800" baseline="-25000" dirty="0">
                <a:solidFill>
                  <a:srgbClr val="0070C0"/>
                </a:solidFill>
              </a:rPr>
              <a:t>0</a:t>
            </a:r>
            <a:r>
              <a:rPr lang="zh-CN" altLang="en-US" sz="2800" dirty="0">
                <a:solidFill>
                  <a:srgbClr val="0070C0"/>
                </a:solidFill>
              </a:rPr>
              <a:t> </a:t>
            </a:r>
            <a:r>
              <a:rPr lang="en-US" altLang="zh-CN" sz="2800" dirty="0">
                <a:solidFill>
                  <a:srgbClr val="0070C0"/>
                </a:solidFill>
              </a:rPr>
              <a:t>and</a:t>
            </a:r>
            <a:r>
              <a:rPr lang="zh-CN" altLang="en-US" sz="2800" dirty="0">
                <a:solidFill>
                  <a:srgbClr val="0070C0"/>
                </a:solidFill>
              </a:rPr>
              <a:t> </a:t>
            </a:r>
            <a:r>
              <a:rPr lang="en-US" altLang="zh-CN" sz="2800" dirty="0">
                <a:solidFill>
                  <a:srgbClr val="0070C0"/>
                </a:solidFill>
              </a:rPr>
              <a:t>V</a:t>
            </a:r>
            <a:r>
              <a:rPr lang="en-US" altLang="zh-CN" sz="2800" baseline="-25000" dirty="0">
                <a:solidFill>
                  <a:srgbClr val="0070C0"/>
                </a:solidFill>
              </a:rPr>
              <a:t>1</a:t>
            </a:r>
            <a:r>
              <a:rPr lang="en-US" altLang="zh-CN" sz="2800" dirty="0">
                <a:solidFill>
                  <a:srgbClr val="0070C0"/>
                </a:solidFill>
              </a:rPr>
              <a:t>.</a:t>
            </a:r>
            <a:endParaRPr lang="en-US" sz="2400" dirty="0">
              <a:solidFill>
                <a:srgbClr val="0070C0"/>
              </a:solidFill>
            </a:endParaRPr>
          </a:p>
        </p:txBody>
      </p:sp>
      <p:sp>
        <p:nvSpPr>
          <p:cNvPr id="7" name="TextBox 6">
            <a:extLst>
              <a:ext uri="{FF2B5EF4-FFF2-40B4-BE49-F238E27FC236}">
                <a16:creationId xmlns:a16="http://schemas.microsoft.com/office/drawing/2014/main" id="{2B106F47-85C6-604A-B005-0AE4EDD1F0E6}"/>
              </a:ext>
            </a:extLst>
          </p:cNvPr>
          <p:cNvSpPr txBox="1"/>
          <p:nvPr/>
        </p:nvSpPr>
        <p:spPr>
          <a:xfrm>
            <a:off x="266699" y="6240177"/>
            <a:ext cx="11252201" cy="523220"/>
          </a:xfrm>
          <a:prstGeom prst="rect">
            <a:avLst/>
          </a:prstGeom>
          <a:noFill/>
        </p:spPr>
        <p:txBody>
          <a:bodyPr wrap="square" rtlCol="0">
            <a:spAutoFit/>
          </a:bodyPr>
          <a:lstStyle/>
          <a:p>
            <a:r>
              <a:rPr lang="en-US" altLang="zh-CN" sz="2800" dirty="0">
                <a:solidFill>
                  <a:srgbClr val="0070C0"/>
                </a:solidFill>
              </a:rPr>
              <a:t>200</a:t>
            </a:r>
            <a:r>
              <a:rPr lang="zh-CN" altLang="en-US" sz="2800" dirty="0">
                <a:solidFill>
                  <a:srgbClr val="0070C0"/>
                </a:solidFill>
              </a:rPr>
              <a:t> </a:t>
            </a:r>
            <a:r>
              <a:rPr lang="en-US" altLang="zh-CN" sz="2800" dirty="0" err="1">
                <a:solidFill>
                  <a:srgbClr val="0070C0"/>
                </a:solidFill>
              </a:rPr>
              <a:t>ms</a:t>
            </a:r>
            <a:r>
              <a:rPr lang="zh-CN" altLang="en-US" sz="2800" dirty="0">
                <a:solidFill>
                  <a:srgbClr val="0070C0"/>
                </a:solidFill>
              </a:rPr>
              <a:t> </a:t>
            </a:r>
            <a:r>
              <a:rPr lang="en-US" altLang="zh-CN" sz="2800" dirty="0">
                <a:solidFill>
                  <a:srgbClr val="0070C0"/>
                </a:solidFill>
              </a:rPr>
              <a:t>for</a:t>
            </a:r>
            <a:r>
              <a:rPr lang="zh-CN" altLang="en-US" sz="2800" dirty="0">
                <a:solidFill>
                  <a:srgbClr val="0070C0"/>
                </a:solidFill>
              </a:rPr>
              <a:t> </a:t>
            </a:r>
            <a:r>
              <a:rPr lang="en-US" altLang="zh-CN" sz="2800" dirty="0">
                <a:solidFill>
                  <a:srgbClr val="0070C0"/>
                </a:solidFill>
              </a:rPr>
              <a:t>files</a:t>
            </a:r>
            <a:r>
              <a:rPr lang="zh-CN" altLang="en-US" sz="2800" dirty="0">
                <a:solidFill>
                  <a:srgbClr val="0070C0"/>
                </a:solidFill>
              </a:rPr>
              <a:t> </a:t>
            </a:r>
            <a:r>
              <a:rPr lang="en-US" altLang="zh-CN" sz="2800" dirty="0">
                <a:solidFill>
                  <a:srgbClr val="0070C0"/>
                </a:solidFill>
              </a:rPr>
              <a:t>of</a:t>
            </a:r>
            <a:r>
              <a:rPr lang="zh-CN" altLang="en-US" sz="2800" dirty="0">
                <a:solidFill>
                  <a:srgbClr val="0070C0"/>
                </a:solidFill>
              </a:rPr>
              <a:t> </a:t>
            </a:r>
            <a:r>
              <a:rPr lang="en-US" altLang="zh-CN" sz="2800" dirty="0">
                <a:solidFill>
                  <a:srgbClr val="0070C0"/>
                </a:solidFill>
              </a:rPr>
              <a:t>500KB</a:t>
            </a:r>
            <a:r>
              <a:rPr lang="zh-CN" altLang="en-US" sz="2800" dirty="0">
                <a:solidFill>
                  <a:srgbClr val="0070C0"/>
                </a:solidFill>
              </a:rPr>
              <a:t> </a:t>
            </a:r>
            <a:r>
              <a:rPr lang="en-US" altLang="zh-CN" sz="2800" dirty="0">
                <a:solidFill>
                  <a:srgbClr val="0070C0"/>
                </a:solidFill>
              </a:rPr>
              <a:t>in</a:t>
            </a:r>
            <a:r>
              <a:rPr lang="zh-CN" altLang="en-US" sz="2800" dirty="0">
                <a:solidFill>
                  <a:srgbClr val="0070C0"/>
                </a:solidFill>
              </a:rPr>
              <a:t> </a:t>
            </a:r>
            <a:r>
              <a:rPr lang="en-US" altLang="zh-CN" sz="2800" dirty="0">
                <a:solidFill>
                  <a:srgbClr val="0070C0"/>
                </a:solidFill>
              </a:rPr>
              <a:t>size</a:t>
            </a:r>
            <a:r>
              <a:rPr lang="en-US" altLang="zh-CN" sz="2800" dirty="0"/>
              <a:t>.</a:t>
            </a:r>
            <a:r>
              <a:rPr lang="zh-CN" altLang="en-US" sz="2800" dirty="0"/>
              <a:t>  </a:t>
            </a:r>
            <a:endParaRPr lang="en-US" sz="2400" dirty="0"/>
          </a:p>
        </p:txBody>
      </p:sp>
      <p:sp>
        <p:nvSpPr>
          <p:cNvPr id="9" name="Rectangle 8">
            <a:extLst>
              <a:ext uri="{FF2B5EF4-FFF2-40B4-BE49-F238E27FC236}">
                <a16:creationId xmlns:a16="http://schemas.microsoft.com/office/drawing/2014/main" id="{0401622C-3E06-BA44-9D5C-45930A6E5F4E}"/>
              </a:ext>
            </a:extLst>
          </p:cNvPr>
          <p:cNvSpPr/>
          <p:nvPr/>
        </p:nvSpPr>
        <p:spPr>
          <a:xfrm>
            <a:off x="163288" y="3174730"/>
            <a:ext cx="7295822" cy="2261325"/>
          </a:xfrm>
          <a:prstGeom prst="rect">
            <a:avLst/>
          </a:prstGeom>
        </p:spPr>
        <p:txBody>
          <a:bodyPr wrap="square">
            <a:spAutoFit/>
          </a:bodyPr>
          <a:lstStyle/>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A</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horizontal/vertical edge is given weight 1;</a:t>
            </a:r>
          </a:p>
          <a:p>
            <a:pPr marL="342900" lvl="0" indent="-342900">
              <a:lnSpc>
                <a:spcPct val="120000"/>
              </a:lnSpc>
              <a:buFont typeface="Arial" panose="020B0604020202020204" pitchFamily="34" charset="0"/>
              <a:buChar char="•"/>
            </a:pPr>
            <a:r>
              <a:rPr lang="en-US" sz="2400" dirty="0">
                <a:solidFill>
                  <a:srgbClr val="000000"/>
                </a:solidFill>
                <a:latin typeface="Verdana" panose="020B0604030504040204" pitchFamily="34" charset="0"/>
              </a:rPr>
              <a:t>A diagonal</a:t>
            </a:r>
            <a:r>
              <a:rPr lang="zh-CN" altLang="en-US" sz="2400" dirty="0">
                <a:solidFill>
                  <a:srgbClr val="000000"/>
                </a:solidFill>
                <a:latin typeface="Verdana" panose="020B0604030504040204" pitchFamily="34" charset="0"/>
              </a:rPr>
              <a:t> </a:t>
            </a:r>
            <a:r>
              <a:rPr lang="en-US" sz="2400" dirty="0">
                <a:solidFill>
                  <a:srgbClr val="000000"/>
                </a:solidFill>
                <a:latin typeface="Verdana" panose="020B0604030504040204" pitchFamily="34" charset="0"/>
              </a:rPr>
              <a:t>edge is given weight 0</a:t>
            </a:r>
            <a:r>
              <a:rPr lang="en-US" altLang="zh-CN" sz="2400" dirty="0">
                <a:solidFill>
                  <a:srgbClr val="000000"/>
                </a:solidFill>
                <a:latin typeface="Verdana" panose="020B0604030504040204" pitchFamily="34" charset="0"/>
              </a:rPr>
              <a:t>;</a:t>
            </a:r>
          </a:p>
          <a:p>
            <a:pPr marL="34290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Finding</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 minimum-cost path that goes from</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the start point to the end point;</a:t>
            </a:r>
          </a:p>
          <a:p>
            <a:pPr marL="34290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Efficiently</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solved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with</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greedy algorithms.</a:t>
            </a:r>
          </a:p>
        </p:txBody>
      </p:sp>
    </p:spTree>
    <p:extLst>
      <p:ext uri="{BB962C8B-B14F-4D97-AF65-F5344CB8AC3E}">
        <p14:creationId xmlns:p14="http://schemas.microsoft.com/office/powerpoint/2010/main" val="313495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Automatic</a:t>
            </a:r>
            <a:r>
              <a:rPr lang="zh-CN" altLang="en-US" dirty="0">
                <a:latin typeface="Helvetica" pitchFamily="2" charset="0"/>
              </a:rPr>
              <a:t> </a:t>
            </a:r>
            <a:r>
              <a:rPr lang="en-US" altLang="zh-CN" dirty="0">
                <a:latin typeface="Helvetica" pitchFamily="2" charset="0"/>
              </a:rPr>
              <a:t>detecting</a:t>
            </a:r>
            <a:r>
              <a:rPr lang="zh-CN" altLang="en-US" dirty="0">
                <a:latin typeface="Helvetica" pitchFamily="2" charset="0"/>
              </a:rPr>
              <a:t> </a:t>
            </a:r>
            <a:r>
              <a:rPr lang="en-US" altLang="zh-CN" dirty="0">
                <a:latin typeface="Helvetica" pitchFamily="2" charset="0"/>
              </a:rPr>
              <a:t>true</a:t>
            </a:r>
            <a:r>
              <a:rPr lang="zh-CN" altLang="en-US" dirty="0">
                <a:latin typeface="Helvetica" pitchFamily="2" charset="0"/>
              </a:rPr>
              <a:t> </a:t>
            </a:r>
            <a:r>
              <a:rPr lang="en-US" altLang="zh-CN" dirty="0">
                <a:latin typeface="Helvetica" pitchFamily="2" charset="0"/>
              </a:rPr>
              <a:t>conflicts</a:t>
            </a:r>
            <a:r>
              <a:rPr lang="zh-CN" altLang="en-US" dirty="0">
                <a:latin typeface="Helvetica" pitchFamily="2" charset="0"/>
              </a:rPr>
              <a:t>  </a:t>
            </a:r>
            <a:endParaRPr lang="en-US" dirty="0"/>
          </a:p>
        </p:txBody>
      </p:sp>
      <p:pic>
        <p:nvPicPr>
          <p:cNvPr id="7" name="Picture 6">
            <a:extLst>
              <a:ext uri="{FF2B5EF4-FFF2-40B4-BE49-F238E27FC236}">
                <a16:creationId xmlns:a16="http://schemas.microsoft.com/office/drawing/2014/main" id="{C648A589-5B63-774E-8BE4-1E7F65A8A50E}"/>
              </a:ext>
            </a:extLst>
          </p:cNvPr>
          <p:cNvPicPr>
            <a:picLocks noChangeAspect="1"/>
          </p:cNvPicPr>
          <p:nvPr/>
        </p:nvPicPr>
        <p:blipFill>
          <a:blip r:embed="rId3"/>
          <a:stretch>
            <a:fillRect/>
          </a:stretch>
        </p:blipFill>
        <p:spPr>
          <a:xfrm>
            <a:off x="5085880" y="1310815"/>
            <a:ext cx="6757777" cy="2220686"/>
          </a:xfrm>
          <a:prstGeom prst="rect">
            <a:avLst/>
          </a:prstGeom>
        </p:spPr>
      </p:pic>
      <p:sp>
        <p:nvSpPr>
          <p:cNvPr id="5" name="Rectangle 4">
            <a:extLst>
              <a:ext uri="{FF2B5EF4-FFF2-40B4-BE49-F238E27FC236}">
                <a16:creationId xmlns:a16="http://schemas.microsoft.com/office/drawing/2014/main" id="{D5B21A87-1370-0E43-AB15-A63E3EA35011}"/>
              </a:ext>
            </a:extLst>
          </p:cNvPr>
          <p:cNvSpPr/>
          <p:nvPr/>
        </p:nvSpPr>
        <p:spPr>
          <a:xfrm>
            <a:off x="266700" y="1397066"/>
            <a:ext cx="5140590" cy="1374928"/>
          </a:xfrm>
          <a:prstGeom prst="rect">
            <a:avLst/>
          </a:prstGeom>
        </p:spPr>
        <p:txBody>
          <a:bodyPr wrap="square">
            <a:spAutoFit/>
          </a:bodyPr>
          <a:lstStyle/>
          <a:p>
            <a:pPr lvl="0">
              <a:lnSpc>
                <a:spcPct val="120000"/>
              </a:lnSpc>
            </a:pPr>
            <a:r>
              <a:rPr lang="en-US" altLang="zh-CN" sz="2400" dirty="0">
                <a:solidFill>
                  <a:srgbClr val="000000"/>
                </a:solidFill>
                <a:latin typeface="Verdana" panose="020B0604030504040204" pitchFamily="34" charset="0"/>
              </a:rPr>
              <a:t>Merging</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operation</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sequences</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Input: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1</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and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2</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Output: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r</a:t>
            </a:r>
            <a:endParaRPr lang="en-US" sz="2400" baseline="-25000" dirty="0">
              <a:solidFill>
                <a:prstClr val="black"/>
              </a:solidFill>
            </a:endParaRPr>
          </a:p>
        </p:txBody>
      </p:sp>
      <p:sp>
        <p:nvSpPr>
          <p:cNvPr id="3" name="Rectangle 2">
            <a:extLst>
              <a:ext uri="{FF2B5EF4-FFF2-40B4-BE49-F238E27FC236}">
                <a16:creationId xmlns:a16="http://schemas.microsoft.com/office/drawing/2014/main" id="{8321DB4A-D36A-7D40-AFF4-6A2D4758E6F0}"/>
              </a:ext>
            </a:extLst>
          </p:cNvPr>
          <p:cNvSpPr/>
          <p:nvPr/>
        </p:nvSpPr>
        <p:spPr>
          <a:xfrm>
            <a:off x="266700" y="6136660"/>
            <a:ext cx="3212290" cy="523220"/>
          </a:xfrm>
          <a:prstGeom prst="rect">
            <a:avLst/>
          </a:prstGeom>
        </p:spPr>
        <p:txBody>
          <a:bodyPr wrap="none">
            <a:spAutoFit/>
          </a:bodyPr>
          <a:lstStyle/>
          <a:p>
            <a:r>
              <a:rPr lang="en-US" altLang="zh-CN" sz="2800" b="1" dirty="0">
                <a:solidFill>
                  <a:srgbClr val="00B0F0"/>
                </a:solidFill>
                <a:latin typeface="Calibri Light" panose="020F0302020204030204"/>
              </a:rPr>
              <a:t>Complexity:</a:t>
            </a:r>
            <a:r>
              <a:rPr lang="zh-CN" altLang="en-US" sz="2800" b="1" dirty="0">
                <a:solidFill>
                  <a:srgbClr val="00B0F0"/>
                </a:solidFill>
                <a:latin typeface="Calibri Light" panose="020F0302020204030204"/>
              </a:rPr>
              <a:t> </a:t>
            </a:r>
            <a:r>
              <a:rPr lang="en-US" altLang="zh-CN" sz="2800" b="1" dirty="0">
                <a:solidFill>
                  <a:srgbClr val="00B0F0"/>
                </a:solidFill>
                <a:latin typeface="Calibri Light" panose="020F0302020204030204"/>
              </a:rPr>
              <a:t>O(s</a:t>
            </a:r>
            <a:r>
              <a:rPr lang="en-US" altLang="zh-CN" sz="2800" b="1" baseline="-25000" dirty="0">
                <a:solidFill>
                  <a:srgbClr val="00B0F0"/>
                </a:solidFill>
                <a:latin typeface="Calibri Light" panose="020F0302020204030204"/>
              </a:rPr>
              <a:t>1</a:t>
            </a:r>
            <a:r>
              <a:rPr lang="en-US" altLang="zh-CN" sz="2800" b="1" dirty="0">
                <a:solidFill>
                  <a:srgbClr val="00B0F0"/>
                </a:solidFill>
                <a:latin typeface="Calibri Light" panose="020F0302020204030204"/>
              </a:rPr>
              <a:t>+s</a:t>
            </a:r>
            <a:r>
              <a:rPr lang="en-US" altLang="zh-CN" sz="2800" b="1" baseline="-25000" dirty="0">
                <a:solidFill>
                  <a:srgbClr val="00B0F0"/>
                </a:solidFill>
                <a:latin typeface="Calibri Light" panose="020F0302020204030204"/>
              </a:rPr>
              <a:t>2</a:t>
            </a:r>
            <a:r>
              <a:rPr lang="en-US" altLang="zh-CN" sz="2800" b="1" dirty="0">
                <a:solidFill>
                  <a:srgbClr val="00B0F0"/>
                </a:solidFill>
                <a:latin typeface="Calibri Light" panose="020F0302020204030204"/>
              </a:rPr>
              <a:t>)</a:t>
            </a:r>
            <a:endParaRPr lang="en-US" dirty="0"/>
          </a:p>
        </p:txBody>
      </p:sp>
      <p:pic>
        <p:nvPicPr>
          <p:cNvPr id="9" name="图片 3">
            <a:extLst>
              <a:ext uri="{FF2B5EF4-FFF2-40B4-BE49-F238E27FC236}">
                <a16:creationId xmlns:a16="http://schemas.microsoft.com/office/drawing/2014/main" id="{24456B5D-C5FA-9845-AAD0-A12F3E8C6A17}"/>
              </a:ext>
            </a:extLst>
          </p:cNvPr>
          <p:cNvPicPr>
            <a:picLocks noChangeAspect="1"/>
          </p:cNvPicPr>
          <p:nvPr/>
        </p:nvPicPr>
        <p:blipFill>
          <a:blip r:embed="rId4"/>
          <a:stretch>
            <a:fillRect/>
          </a:stretch>
        </p:blipFill>
        <p:spPr>
          <a:xfrm>
            <a:off x="7131602" y="4037398"/>
            <a:ext cx="4920916" cy="2235735"/>
          </a:xfrm>
          <a:prstGeom prst="rect">
            <a:avLst/>
          </a:prstGeom>
        </p:spPr>
      </p:pic>
      <p:sp>
        <p:nvSpPr>
          <p:cNvPr id="4" name="Rectangle 3">
            <a:extLst>
              <a:ext uri="{FF2B5EF4-FFF2-40B4-BE49-F238E27FC236}">
                <a16:creationId xmlns:a16="http://schemas.microsoft.com/office/drawing/2014/main" id="{FD371C9D-F44A-F949-A5EC-858A4AB75564}"/>
              </a:ext>
            </a:extLst>
          </p:cNvPr>
          <p:cNvSpPr/>
          <p:nvPr/>
        </p:nvSpPr>
        <p:spPr>
          <a:xfrm>
            <a:off x="266700" y="3277891"/>
            <a:ext cx="7017503" cy="2278765"/>
          </a:xfrm>
          <a:prstGeom prst="rect">
            <a:avLst/>
          </a:prstGeom>
        </p:spPr>
        <p:txBody>
          <a:bodyPr wrap="square">
            <a:spAutoFit/>
          </a:bodyPr>
          <a:lstStyle/>
          <a:p>
            <a:pPr lvl="0">
              <a:lnSpc>
                <a:spcPct val="120000"/>
              </a:lnSpc>
            </a:pPr>
            <a:r>
              <a:rPr kumimoji="1" lang="en-US" altLang="zh-CN" sz="2400" dirty="0">
                <a:solidFill>
                  <a:prstClr val="black"/>
                </a:solidFill>
              </a:rPr>
              <a:t>True</a:t>
            </a:r>
            <a:r>
              <a:rPr kumimoji="1" lang="zh-CN" altLang="en-US" sz="2400" dirty="0">
                <a:solidFill>
                  <a:prstClr val="black"/>
                </a:solidFill>
              </a:rPr>
              <a:t> </a:t>
            </a:r>
            <a:r>
              <a:rPr kumimoji="1" lang="en-US" altLang="zh-CN" sz="2400" dirty="0">
                <a:solidFill>
                  <a:prstClr val="black"/>
                </a:solidFill>
              </a:rPr>
              <a:t>conflicts</a:t>
            </a:r>
            <a:r>
              <a:rPr kumimoji="1" lang="zh-CN" altLang="en-US" sz="2400" dirty="0">
                <a:solidFill>
                  <a:prstClr val="black"/>
                </a:solidFill>
              </a:rPr>
              <a:t> </a:t>
            </a:r>
            <a:r>
              <a:rPr kumimoji="1" lang="en-US" altLang="zh-CN" sz="2400" dirty="0">
                <a:solidFill>
                  <a:prstClr val="black"/>
                </a:solidFill>
              </a:rPr>
              <a:t>detection:</a:t>
            </a:r>
          </a:p>
          <a:p>
            <a:pPr marL="342900" lvl="0" indent="-342900">
              <a:lnSpc>
                <a:spcPct val="120000"/>
              </a:lnSpc>
              <a:buFont typeface="Arial" panose="020B0604020202020204" pitchFamily="34" charset="0"/>
              <a:buChar char="•"/>
            </a:pPr>
            <a:r>
              <a:rPr kumimoji="1" lang="en-US" altLang="zh-CN" sz="2400" dirty="0">
                <a:solidFill>
                  <a:prstClr val="black"/>
                </a:solidFill>
              </a:rPr>
              <a:t>Sort</a:t>
            </a:r>
            <a:r>
              <a:rPr kumimoji="1" lang="zh-CN" altLang="en-US" sz="2400" dirty="0">
                <a:solidFill>
                  <a:prstClr val="black"/>
                </a:solidFill>
              </a:rPr>
              <a:t> </a:t>
            </a:r>
            <a:r>
              <a:rPr kumimoji="1" lang="en-US" altLang="zh-CN" sz="2400" dirty="0">
                <a:solidFill>
                  <a:prstClr val="black"/>
                </a:solidFill>
              </a:rPr>
              <a:t>all operations in S1 and S2 as ascending order;</a:t>
            </a:r>
          </a:p>
          <a:p>
            <a:pPr marL="342900" lvl="0" indent="-342900">
              <a:lnSpc>
                <a:spcPct val="120000"/>
              </a:lnSpc>
              <a:buFont typeface="Arial" panose="020B0604020202020204" pitchFamily="34" charset="0"/>
              <a:buChar char="•"/>
            </a:pPr>
            <a:r>
              <a:rPr kumimoji="1" lang="en-US" altLang="zh-CN" sz="2400" dirty="0">
                <a:solidFill>
                  <a:prstClr val="black"/>
                </a:solidFill>
              </a:rPr>
              <a:t>Check whether any operation conflicts with the one behind it (i.e., whether their impact ranges overlap each other.)</a:t>
            </a:r>
          </a:p>
        </p:txBody>
      </p:sp>
    </p:spTree>
    <p:extLst>
      <p:ext uri="{BB962C8B-B14F-4D97-AF65-F5344CB8AC3E}">
        <p14:creationId xmlns:p14="http://schemas.microsoft.com/office/powerpoint/2010/main" val="190821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Automatic</a:t>
            </a:r>
            <a:r>
              <a:rPr lang="zh-CN" altLang="en-US" dirty="0">
                <a:latin typeface="Helvetica" pitchFamily="2" charset="0"/>
              </a:rPr>
              <a:t> </a:t>
            </a:r>
            <a:r>
              <a:rPr lang="en-US" altLang="zh-CN" dirty="0">
                <a:latin typeface="Helvetica" pitchFamily="2" charset="0"/>
              </a:rPr>
              <a:t>resolution</a:t>
            </a:r>
            <a:r>
              <a:rPr lang="zh-CN" altLang="en-US" dirty="0">
                <a:latin typeface="Helvetica" pitchFamily="2" charset="0"/>
              </a:rPr>
              <a:t> </a:t>
            </a:r>
            <a:r>
              <a:rPr lang="en-US" altLang="zh-CN" dirty="0">
                <a:latin typeface="Helvetica" pitchFamily="2" charset="0"/>
              </a:rPr>
              <a:t>of</a:t>
            </a:r>
            <a:r>
              <a:rPr lang="zh-CN" altLang="en-US" dirty="0">
                <a:latin typeface="Helvetica" pitchFamily="2" charset="0"/>
              </a:rPr>
              <a:t> </a:t>
            </a:r>
            <a:r>
              <a:rPr lang="en-US" altLang="zh-CN" dirty="0">
                <a:latin typeface="Helvetica" pitchFamily="2" charset="0"/>
              </a:rPr>
              <a:t>false</a:t>
            </a:r>
            <a:r>
              <a:rPr lang="zh-CN" altLang="en-US" dirty="0">
                <a:latin typeface="Helvetica" pitchFamily="2" charset="0"/>
              </a:rPr>
              <a:t> </a:t>
            </a:r>
            <a:r>
              <a:rPr lang="en-US" altLang="zh-CN" dirty="0">
                <a:latin typeface="Helvetica" pitchFamily="2" charset="0"/>
              </a:rPr>
              <a:t>conflicts</a:t>
            </a:r>
            <a:r>
              <a:rPr lang="zh-CN" altLang="en-US" dirty="0">
                <a:latin typeface="Helvetica" pitchFamily="2" charset="0"/>
              </a:rPr>
              <a:t>  </a:t>
            </a:r>
            <a:endParaRPr lang="en-US" dirty="0"/>
          </a:p>
        </p:txBody>
      </p:sp>
      <p:pic>
        <p:nvPicPr>
          <p:cNvPr id="7" name="Picture 6">
            <a:extLst>
              <a:ext uri="{FF2B5EF4-FFF2-40B4-BE49-F238E27FC236}">
                <a16:creationId xmlns:a16="http://schemas.microsoft.com/office/drawing/2014/main" id="{C648A589-5B63-774E-8BE4-1E7F65A8A50E}"/>
              </a:ext>
            </a:extLst>
          </p:cNvPr>
          <p:cNvPicPr>
            <a:picLocks noChangeAspect="1"/>
          </p:cNvPicPr>
          <p:nvPr/>
        </p:nvPicPr>
        <p:blipFill>
          <a:blip r:embed="rId2"/>
          <a:stretch>
            <a:fillRect/>
          </a:stretch>
        </p:blipFill>
        <p:spPr>
          <a:xfrm>
            <a:off x="5085880" y="1310815"/>
            <a:ext cx="6757777" cy="2220686"/>
          </a:xfrm>
          <a:prstGeom prst="rect">
            <a:avLst/>
          </a:prstGeom>
        </p:spPr>
      </p:pic>
      <p:pic>
        <p:nvPicPr>
          <p:cNvPr id="4" name="Picture 3">
            <a:extLst>
              <a:ext uri="{FF2B5EF4-FFF2-40B4-BE49-F238E27FC236}">
                <a16:creationId xmlns:a16="http://schemas.microsoft.com/office/drawing/2014/main" id="{F6FA5A05-5E00-AE4E-A558-8ADEAB649B5A}"/>
              </a:ext>
            </a:extLst>
          </p:cNvPr>
          <p:cNvPicPr>
            <a:picLocks noChangeAspect="1"/>
          </p:cNvPicPr>
          <p:nvPr/>
        </p:nvPicPr>
        <p:blipFill>
          <a:blip r:embed="rId3"/>
          <a:stretch>
            <a:fillRect/>
          </a:stretch>
        </p:blipFill>
        <p:spPr>
          <a:xfrm>
            <a:off x="6003472" y="4132069"/>
            <a:ext cx="6008914" cy="2630656"/>
          </a:xfrm>
          <a:prstGeom prst="rect">
            <a:avLst/>
          </a:prstGeom>
        </p:spPr>
      </p:pic>
      <p:sp>
        <p:nvSpPr>
          <p:cNvPr id="3" name="TextBox 2">
            <a:extLst>
              <a:ext uri="{FF2B5EF4-FFF2-40B4-BE49-F238E27FC236}">
                <a16:creationId xmlns:a16="http://schemas.microsoft.com/office/drawing/2014/main" id="{3682F532-44B6-6C48-AC94-4D209E559F51}"/>
              </a:ext>
            </a:extLst>
          </p:cNvPr>
          <p:cNvSpPr txBox="1"/>
          <p:nvPr/>
        </p:nvSpPr>
        <p:spPr>
          <a:xfrm>
            <a:off x="590297" y="4559368"/>
            <a:ext cx="4739640" cy="2103333"/>
          </a:xfrm>
          <a:prstGeom prst="rect">
            <a:avLst/>
          </a:prstGeom>
          <a:solidFill>
            <a:schemeClr val="bg1">
              <a:lumMod val="85000"/>
              <a:alpha val="71000"/>
            </a:schemeClr>
          </a:solidFill>
        </p:spPr>
        <p:txBody>
          <a:bodyPr wrap="square" rtlCol="0">
            <a:spAutoFit/>
          </a:bodyPr>
          <a:lstStyle/>
          <a:p>
            <a:pPr>
              <a:lnSpc>
                <a:spcPct val="110000"/>
              </a:lnSpc>
            </a:pPr>
            <a:r>
              <a:rPr lang="en-US" altLang="zh-CN" sz="2400" dirty="0"/>
              <a:t>V</a:t>
            </a:r>
            <a:r>
              <a:rPr lang="en-US" altLang="zh-CN" sz="2400" baseline="-25000" dirty="0"/>
              <a:t>0</a:t>
            </a:r>
            <a:r>
              <a:rPr lang="en-US" altLang="zh-CN" sz="2400" dirty="0"/>
              <a:t>:</a:t>
            </a:r>
            <a:r>
              <a:rPr lang="zh-CN" altLang="en-US" sz="2400" dirty="0"/>
              <a:t> </a:t>
            </a:r>
            <a:r>
              <a:rPr lang="en-US" altLang="zh-CN" sz="2400" u="sng" dirty="0"/>
              <a:t>ABC</a:t>
            </a:r>
          </a:p>
          <a:p>
            <a:pPr>
              <a:lnSpc>
                <a:spcPct val="110000"/>
              </a:lnSpc>
            </a:pPr>
            <a:r>
              <a:rPr lang="en-US" altLang="zh-CN" sz="2400" dirty="0"/>
              <a:t>O</a:t>
            </a:r>
            <a:r>
              <a:rPr lang="en-US" altLang="zh-CN" sz="2400" baseline="-25000" dirty="0"/>
              <a:t>1</a:t>
            </a:r>
            <a:r>
              <a:rPr lang="zh-CN" altLang="en-US" sz="2400" dirty="0"/>
              <a:t> </a:t>
            </a:r>
            <a:r>
              <a:rPr lang="en-US" altLang="zh-CN" sz="2400" dirty="0"/>
              <a:t>:</a:t>
            </a:r>
            <a:r>
              <a:rPr lang="zh-CN" altLang="en-US" sz="2400" dirty="0"/>
              <a:t> </a:t>
            </a:r>
            <a:r>
              <a:rPr lang="en-US" altLang="zh-CN" sz="2400" dirty="0"/>
              <a:t>Add</a:t>
            </a:r>
            <a:r>
              <a:rPr lang="zh-CN" altLang="en-US" sz="2400" dirty="0"/>
              <a:t> </a:t>
            </a:r>
            <a:r>
              <a:rPr lang="en-US" altLang="zh-CN" sz="2400" u="sng" dirty="0">
                <a:solidFill>
                  <a:srgbClr val="FF0000"/>
                </a:solidFill>
              </a:rPr>
              <a:t>X</a:t>
            </a:r>
            <a:r>
              <a:rPr lang="zh-CN" altLang="en-US" sz="2400" dirty="0"/>
              <a:t> </a:t>
            </a:r>
            <a:r>
              <a:rPr lang="en-US" altLang="zh-CN" sz="2400" dirty="0"/>
              <a:t>at</a:t>
            </a:r>
            <a:r>
              <a:rPr lang="zh-CN" altLang="en-US" sz="2400" dirty="0"/>
              <a:t> </a:t>
            </a:r>
            <a:r>
              <a:rPr lang="en-US" altLang="zh-CN" sz="2400" dirty="0"/>
              <a:t>position</a:t>
            </a:r>
            <a:r>
              <a:rPr lang="zh-CN" altLang="en-US" sz="2400" dirty="0"/>
              <a:t> </a:t>
            </a:r>
            <a:r>
              <a:rPr lang="en-US" altLang="zh-CN" sz="2400" dirty="0"/>
              <a:t>1</a:t>
            </a:r>
            <a:r>
              <a:rPr lang="zh-CN" altLang="en-US" sz="2400" dirty="0"/>
              <a:t> </a:t>
            </a:r>
            <a:r>
              <a:rPr lang="en-US" altLang="zh-CN" sz="2400" dirty="0"/>
              <a:t>(</a:t>
            </a:r>
            <a:r>
              <a:rPr lang="en-US" altLang="zh-CN" sz="2400" u="sng" dirty="0"/>
              <a:t>A</a:t>
            </a:r>
            <a:r>
              <a:rPr lang="en-US" altLang="zh-CN" sz="2400" u="sng" dirty="0">
                <a:solidFill>
                  <a:srgbClr val="FF0000"/>
                </a:solidFill>
              </a:rPr>
              <a:t>X</a:t>
            </a:r>
            <a:r>
              <a:rPr lang="en-US" altLang="zh-CN" sz="2400" u="sng" dirty="0"/>
              <a:t>BC</a:t>
            </a:r>
            <a:r>
              <a:rPr lang="en-US" altLang="zh-CN" sz="2400" dirty="0"/>
              <a:t>)</a:t>
            </a:r>
          </a:p>
          <a:p>
            <a:pPr>
              <a:lnSpc>
                <a:spcPct val="110000"/>
              </a:lnSpc>
            </a:pPr>
            <a:r>
              <a:rPr lang="en-US" altLang="zh-CN" sz="2400" dirty="0"/>
              <a:t>O</a:t>
            </a:r>
            <a:r>
              <a:rPr lang="en-US" altLang="zh-CN" sz="2400" baseline="-25000" dirty="0"/>
              <a:t>2</a:t>
            </a:r>
            <a:r>
              <a:rPr lang="en-US" altLang="zh-CN" sz="2400" dirty="0"/>
              <a:t>:</a:t>
            </a:r>
            <a:r>
              <a:rPr lang="zh-CN" altLang="en-US" sz="2400" dirty="0"/>
              <a:t> </a:t>
            </a:r>
            <a:r>
              <a:rPr lang="en-US" altLang="zh-CN" sz="2400" dirty="0"/>
              <a:t>Add</a:t>
            </a:r>
            <a:r>
              <a:rPr lang="zh-CN" altLang="en-US" sz="2400" dirty="0"/>
              <a:t> </a:t>
            </a:r>
            <a:r>
              <a:rPr lang="en-US" altLang="zh-CN" sz="2400" u="sng" dirty="0">
                <a:solidFill>
                  <a:srgbClr val="0070C0"/>
                </a:solidFill>
              </a:rPr>
              <a:t>Y</a:t>
            </a:r>
            <a:r>
              <a:rPr lang="zh-CN" altLang="en-US" sz="2400" dirty="0"/>
              <a:t> </a:t>
            </a:r>
            <a:r>
              <a:rPr lang="en-US" altLang="zh-CN" sz="2400" dirty="0"/>
              <a:t>at</a:t>
            </a:r>
            <a:r>
              <a:rPr lang="zh-CN" altLang="en-US" sz="2400" dirty="0"/>
              <a:t> </a:t>
            </a:r>
            <a:r>
              <a:rPr lang="en-US" altLang="zh-CN" sz="2400" dirty="0"/>
              <a:t>position</a:t>
            </a:r>
            <a:r>
              <a:rPr lang="zh-CN" altLang="en-US" sz="2400" dirty="0"/>
              <a:t> </a:t>
            </a:r>
            <a:r>
              <a:rPr lang="en-US" altLang="zh-CN" sz="2400" dirty="0"/>
              <a:t>2</a:t>
            </a:r>
            <a:r>
              <a:rPr lang="zh-CN" altLang="en-US" sz="2400" dirty="0"/>
              <a:t> </a:t>
            </a:r>
            <a:r>
              <a:rPr lang="en-US" altLang="zh-CN" sz="2400" dirty="0"/>
              <a:t>(</a:t>
            </a:r>
            <a:r>
              <a:rPr lang="en-US" altLang="zh-CN" sz="2400" u="sng" dirty="0"/>
              <a:t>AB</a:t>
            </a:r>
            <a:r>
              <a:rPr lang="en-US" altLang="zh-CN" sz="2400" u="sng" dirty="0">
                <a:solidFill>
                  <a:srgbClr val="0070C0"/>
                </a:solidFill>
              </a:rPr>
              <a:t>Y</a:t>
            </a:r>
            <a:r>
              <a:rPr lang="en-US" altLang="zh-CN" sz="2400" u="sng" dirty="0"/>
              <a:t>C</a:t>
            </a:r>
            <a:r>
              <a:rPr lang="en-US" altLang="zh-CN" sz="2400" dirty="0"/>
              <a:t>)</a:t>
            </a:r>
          </a:p>
          <a:p>
            <a:pPr>
              <a:lnSpc>
                <a:spcPct val="110000"/>
              </a:lnSpc>
            </a:pPr>
            <a:r>
              <a:rPr lang="en-US" altLang="zh-CN" sz="2400" dirty="0"/>
              <a:t>V</a:t>
            </a:r>
            <a:r>
              <a:rPr lang="en-US" altLang="zh-CN" sz="2400" baseline="-25000" dirty="0"/>
              <a:t>1</a:t>
            </a:r>
            <a:r>
              <a:rPr lang="en-US" altLang="zh-CN" sz="2400" dirty="0"/>
              <a:t>:</a:t>
            </a:r>
            <a:r>
              <a:rPr lang="zh-CN" altLang="en-US" sz="2400" dirty="0"/>
              <a:t> </a:t>
            </a:r>
            <a:r>
              <a:rPr lang="en-US" altLang="zh-CN" sz="2400" dirty="0"/>
              <a:t>A</a:t>
            </a:r>
            <a:r>
              <a:rPr lang="en-US" altLang="zh-CN" sz="2400" u="sng" dirty="0">
                <a:solidFill>
                  <a:srgbClr val="FF0000"/>
                </a:solidFill>
              </a:rPr>
              <a:t>X</a:t>
            </a:r>
            <a:r>
              <a:rPr lang="en-US" altLang="zh-CN" sz="2400" dirty="0"/>
              <a:t>BC</a:t>
            </a:r>
          </a:p>
          <a:p>
            <a:pPr>
              <a:lnSpc>
                <a:spcPct val="110000"/>
              </a:lnSpc>
            </a:pPr>
            <a:r>
              <a:rPr lang="en-US" altLang="zh-CN" sz="2400" dirty="0"/>
              <a:t>O</a:t>
            </a:r>
            <a:r>
              <a:rPr lang="en-US" altLang="zh-CN" sz="2400" baseline="-25000" dirty="0"/>
              <a:t>2</a:t>
            </a:r>
            <a:r>
              <a:rPr lang="en-US" altLang="zh-CN" sz="2400" dirty="0"/>
              <a:t>’:</a:t>
            </a:r>
            <a:r>
              <a:rPr lang="zh-CN" altLang="en-US" sz="2400" dirty="0"/>
              <a:t> </a:t>
            </a:r>
            <a:r>
              <a:rPr lang="en-US" altLang="zh-CN" sz="2400" dirty="0"/>
              <a:t>Add</a:t>
            </a:r>
            <a:r>
              <a:rPr lang="zh-CN" altLang="en-US" sz="2400" dirty="0"/>
              <a:t> </a:t>
            </a:r>
            <a:r>
              <a:rPr lang="en-US" altLang="zh-CN" sz="2400" dirty="0">
                <a:solidFill>
                  <a:srgbClr val="0070C0"/>
                </a:solidFill>
              </a:rPr>
              <a:t>Y</a:t>
            </a:r>
            <a:r>
              <a:rPr lang="zh-CN" altLang="en-US" sz="2400" dirty="0"/>
              <a:t> </a:t>
            </a:r>
            <a:r>
              <a:rPr lang="en-US" altLang="zh-CN" sz="2400" dirty="0"/>
              <a:t>at</a:t>
            </a:r>
            <a:r>
              <a:rPr lang="zh-CN" altLang="en-US" sz="2400" dirty="0"/>
              <a:t> </a:t>
            </a:r>
            <a:r>
              <a:rPr lang="en-US" altLang="zh-CN" sz="2400" dirty="0"/>
              <a:t>position</a:t>
            </a:r>
            <a:r>
              <a:rPr lang="zh-CN" altLang="en-US" sz="2400" dirty="0"/>
              <a:t> </a:t>
            </a:r>
            <a:r>
              <a:rPr lang="en-US" altLang="zh-CN" sz="2400" dirty="0"/>
              <a:t>3</a:t>
            </a:r>
            <a:r>
              <a:rPr lang="zh-CN" altLang="en-US" sz="2400" dirty="0"/>
              <a:t> </a:t>
            </a:r>
            <a:r>
              <a:rPr lang="en-US" altLang="zh-CN" sz="2400" dirty="0"/>
              <a:t>of</a:t>
            </a:r>
            <a:r>
              <a:rPr lang="zh-CN" altLang="en-US" sz="2400" dirty="0"/>
              <a:t> </a:t>
            </a:r>
            <a:r>
              <a:rPr lang="en-US" altLang="zh-CN" sz="2400" dirty="0"/>
              <a:t>V1</a:t>
            </a:r>
            <a:r>
              <a:rPr lang="zh-CN" altLang="en-US" sz="2400" dirty="0"/>
              <a:t> </a:t>
            </a:r>
            <a:r>
              <a:rPr lang="en-US" altLang="zh-CN" sz="2400" dirty="0"/>
              <a:t>(A</a:t>
            </a:r>
            <a:r>
              <a:rPr lang="en-US" altLang="zh-CN" sz="2400" dirty="0">
                <a:solidFill>
                  <a:srgbClr val="FF0000"/>
                </a:solidFill>
              </a:rPr>
              <a:t>X</a:t>
            </a:r>
            <a:r>
              <a:rPr lang="en-US" altLang="zh-CN" sz="2400" dirty="0"/>
              <a:t>B</a:t>
            </a:r>
            <a:r>
              <a:rPr lang="en-US" altLang="zh-CN" sz="2400" dirty="0">
                <a:solidFill>
                  <a:srgbClr val="6072E8"/>
                </a:solidFill>
              </a:rPr>
              <a:t>Y</a:t>
            </a:r>
            <a:r>
              <a:rPr lang="en-US" altLang="zh-CN" sz="2400" dirty="0"/>
              <a:t>C)</a:t>
            </a:r>
            <a:endParaRPr lang="en-US" sz="2400" dirty="0"/>
          </a:p>
        </p:txBody>
      </p:sp>
      <p:sp>
        <p:nvSpPr>
          <p:cNvPr id="9" name="Rectangle 8">
            <a:extLst>
              <a:ext uri="{FF2B5EF4-FFF2-40B4-BE49-F238E27FC236}">
                <a16:creationId xmlns:a16="http://schemas.microsoft.com/office/drawing/2014/main" id="{A6089CF2-9DA6-9A4A-8A44-251968BEA289}"/>
              </a:ext>
            </a:extLst>
          </p:cNvPr>
          <p:cNvSpPr/>
          <p:nvPr/>
        </p:nvSpPr>
        <p:spPr>
          <a:xfrm>
            <a:off x="266700" y="3467090"/>
            <a:ext cx="9747538" cy="931730"/>
          </a:xfrm>
          <a:prstGeom prst="rect">
            <a:avLst/>
          </a:prstGeom>
        </p:spPr>
        <p:txBody>
          <a:bodyPr wrap="square">
            <a:spAutoFit/>
          </a:bodyPr>
          <a:lstStyle/>
          <a:p>
            <a:pPr lvl="0">
              <a:lnSpc>
                <a:spcPct val="120000"/>
              </a:lnSpc>
            </a:pPr>
            <a:r>
              <a:rPr lang="en-US" altLang="zh-CN" sz="2400" dirty="0">
                <a:solidFill>
                  <a:srgbClr val="000000"/>
                </a:solidFill>
                <a:latin typeface="Verdana" panose="020B0604030504040204" pitchFamily="34" charset="0"/>
              </a:rPr>
              <a:t>Automatic conflict resolution when there are no true conflicts. </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Directly</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transform</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all</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operations</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in</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S1</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and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S2</a:t>
            </a:r>
            <a:endParaRPr lang="en-US" sz="2400" baseline="-25000" dirty="0">
              <a:solidFill>
                <a:prstClr val="black"/>
              </a:solidFill>
            </a:endParaRPr>
          </a:p>
        </p:txBody>
      </p:sp>
      <p:sp>
        <p:nvSpPr>
          <p:cNvPr id="12" name="Rectangle 11">
            <a:extLst>
              <a:ext uri="{FF2B5EF4-FFF2-40B4-BE49-F238E27FC236}">
                <a16:creationId xmlns:a16="http://schemas.microsoft.com/office/drawing/2014/main" id="{DFF70141-DE38-DF4D-9C59-D6D0C5E454EE}"/>
              </a:ext>
            </a:extLst>
          </p:cNvPr>
          <p:cNvSpPr/>
          <p:nvPr/>
        </p:nvSpPr>
        <p:spPr>
          <a:xfrm>
            <a:off x="7299993" y="6352755"/>
            <a:ext cx="3212290" cy="523220"/>
          </a:xfrm>
          <a:prstGeom prst="rect">
            <a:avLst/>
          </a:prstGeom>
        </p:spPr>
        <p:txBody>
          <a:bodyPr wrap="none">
            <a:spAutoFit/>
          </a:bodyPr>
          <a:lstStyle/>
          <a:p>
            <a:r>
              <a:rPr lang="en-US" altLang="zh-CN" sz="2800" b="1" dirty="0">
                <a:solidFill>
                  <a:srgbClr val="00B0F0"/>
                </a:solidFill>
                <a:latin typeface="Calibri Light" panose="020F0302020204030204"/>
              </a:rPr>
              <a:t>Complexity:</a:t>
            </a:r>
            <a:r>
              <a:rPr lang="zh-CN" altLang="en-US" sz="2800" b="1" dirty="0">
                <a:solidFill>
                  <a:srgbClr val="00B0F0"/>
                </a:solidFill>
                <a:latin typeface="Calibri Light" panose="020F0302020204030204"/>
              </a:rPr>
              <a:t> </a:t>
            </a:r>
            <a:r>
              <a:rPr lang="en-US" altLang="zh-CN" sz="2800" b="1" dirty="0">
                <a:solidFill>
                  <a:srgbClr val="00B0F0"/>
                </a:solidFill>
                <a:latin typeface="Calibri Light" panose="020F0302020204030204"/>
              </a:rPr>
              <a:t>O(s</a:t>
            </a:r>
            <a:r>
              <a:rPr lang="en-US" altLang="zh-CN" sz="2800" b="1" baseline="-25000" dirty="0">
                <a:solidFill>
                  <a:srgbClr val="00B0F0"/>
                </a:solidFill>
                <a:latin typeface="Calibri Light" panose="020F0302020204030204"/>
              </a:rPr>
              <a:t>1</a:t>
            </a:r>
            <a:r>
              <a:rPr lang="en-US" altLang="zh-CN" sz="2800" b="1" dirty="0">
                <a:solidFill>
                  <a:srgbClr val="00B0F0"/>
                </a:solidFill>
                <a:latin typeface="Calibri Light" panose="020F0302020204030204"/>
              </a:rPr>
              <a:t>+s</a:t>
            </a:r>
            <a:r>
              <a:rPr lang="en-US" altLang="zh-CN" sz="2800" b="1" baseline="-25000" dirty="0">
                <a:solidFill>
                  <a:srgbClr val="00B0F0"/>
                </a:solidFill>
                <a:latin typeface="Calibri Light" panose="020F0302020204030204"/>
              </a:rPr>
              <a:t>2</a:t>
            </a:r>
            <a:r>
              <a:rPr lang="en-US" altLang="zh-CN" sz="2800" b="1" dirty="0">
                <a:solidFill>
                  <a:srgbClr val="00B0F0"/>
                </a:solidFill>
                <a:latin typeface="Calibri Light" panose="020F0302020204030204"/>
              </a:rPr>
              <a:t>)</a:t>
            </a:r>
            <a:endParaRPr lang="en-US" dirty="0"/>
          </a:p>
        </p:txBody>
      </p:sp>
      <p:sp>
        <p:nvSpPr>
          <p:cNvPr id="11" name="Rectangle 10">
            <a:extLst>
              <a:ext uri="{FF2B5EF4-FFF2-40B4-BE49-F238E27FC236}">
                <a16:creationId xmlns:a16="http://schemas.microsoft.com/office/drawing/2014/main" id="{57B40853-7DC4-7746-B6F2-AC434DE916DD}"/>
              </a:ext>
            </a:extLst>
          </p:cNvPr>
          <p:cNvSpPr/>
          <p:nvPr/>
        </p:nvSpPr>
        <p:spPr>
          <a:xfrm>
            <a:off x="266700" y="1397066"/>
            <a:ext cx="5140590" cy="1374928"/>
          </a:xfrm>
          <a:prstGeom prst="rect">
            <a:avLst/>
          </a:prstGeom>
        </p:spPr>
        <p:txBody>
          <a:bodyPr wrap="square">
            <a:spAutoFit/>
          </a:bodyPr>
          <a:lstStyle/>
          <a:p>
            <a:pPr lvl="0">
              <a:lnSpc>
                <a:spcPct val="120000"/>
              </a:lnSpc>
            </a:pPr>
            <a:r>
              <a:rPr lang="en-US" altLang="zh-CN" sz="2400" dirty="0">
                <a:solidFill>
                  <a:srgbClr val="000000"/>
                </a:solidFill>
                <a:latin typeface="Verdana" panose="020B0604030504040204" pitchFamily="34" charset="0"/>
              </a:rPr>
              <a:t>Merging</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operation</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sequences</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Input: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1</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and</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2</a:t>
            </a:r>
          </a:p>
          <a:p>
            <a:pPr marL="342900" lvl="0" indent="-342900">
              <a:lnSpc>
                <a:spcPct val="120000"/>
              </a:lnSpc>
              <a:buFont typeface="Arial" panose="020B0604020202020204" pitchFamily="34" charset="0"/>
              <a:buChar char="•"/>
            </a:pPr>
            <a:r>
              <a:rPr lang="en-US" altLang="zh-CN" sz="2400" dirty="0">
                <a:solidFill>
                  <a:srgbClr val="000000"/>
                </a:solidFill>
                <a:latin typeface="Verdana" panose="020B0604030504040204" pitchFamily="34" charset="0"/>
              </a:rPr>
              <a:t>Output:</a:t>
            </a:r>
            <a:r>
              <a:rPr lang="zh-CN" altLang="en-US" sz="2400" dirty="0">
                <a:solidFill>
                  <a:srgbClr val="000000"/>
                </a:solidFill>
                <a:latin typeface="Verdana" panose="020B0604030504040204" pitchFamily="34" charset="0"/>
              </a:rPr>
              <a:t> </a:t>
            </a:r>
            <a:r>
              <a:rPr lang="en-US" altLang="zh-CN" sz="2400" dirty="0">
                <a:solidFill>
                  <a:srgbClr val="000000"/>
                </a:solidFill>
                <a:latin typeface="Verdana" panose="020B0604030504040204" pitchFamily="34" charset="0"/>
              </a:rPr>
              <a:t>S</a:t>
            </a:r>
            <a:r>
              <a:rPr lang="en-US" altLang="zh-CN" sz="2400" baseline="-25000" dirty="0">
                <a:solidFill>
                  <a:srgbClr val="000000"/>
                </a:solidFill>
                <a:latin typeface="Verdana" panose="020B0604030504040204" pitchFamily="34" charset="0"/>
              </a:rPr>
              <a:t>r</a:t>
            </a:r>
            <a:endParaRPr lang="en-US" sz="2400" baseline="-25000" dirty="0">
              <a:solidFill>
                <a:prstClr val="black"/>
              </a:solidFill>
            </a:endParaRPr>
          </a:p>
        </p:txBody>
      </p:sp>
    </p:spTree>
    <p:extLst>
      <p:ext uri="{BB962C8B-B14F-4D97-AF65-F5344CB8AC3E}">
        <p14:creationId xmlns:p14="http://schemas.microsoft.com/office/powerpoint/2010/main" val="413183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6" y="16784"/>
            <a:ext cx="12279085" cy="1325563"/>
          </a:xfrm>
        </p:spPr>
        <p:txBody>
          <a:bodyPr>
            <a:normAutofit/>
          </a:bodyPr>
          <a:lstStyle/>
          <a:p>
            <a:r>
              <a:rPr lang="en-US" altLang="zh-CN" dirty="0">
                <a:latin typeface="Helvetica" pitchFamily="2" charset="0"/>
              </a:rPr>
              <a:t>Desirable</a:t>
            </a:r>
            <a:r>
              <a:rPr lang="zh-CN" altLang="en-US" dirty="0">
                <a:latin typeface="Helvetica" pitchFamily="2" charset="0"/>
              </a:rPr>
              <a:t> </a:t>
            </a:r>
            <a:r>
              <a:rPr lang="en-US" altLang="zh-CN" dirty="0">
                <a:latin typeface="Helvetica" pitchFamily="2" charset="0"/>
              </a:rPr>
              <a:t>conflict</a:t>
            </a:r>
            <a:r>
              <a:rPr lang="zh-CN" altLang="en-US" dirty="0">
                <a:latin typeface="Helvetica" pitchFamily="2" charset="0"/>
              </a:rPr>
              <a:t> </a:t>
            </a:r>
            <a:r>
              <a:rPr lang="en-US" altLang="zh-CN" dirty="0">
                <a:latin typeface="Helvetica" pitchFamily="2" charset="0"/>
              </a:rPr>
              <a:t>resolution</a:t>
            </a:r>
            <a:r>
              <a:rPr lang="zh-CN" altLang="en-US" dirty="0">
                <a:latin typeface="Helvetica" pitchFamily="2" charset="0"/>
              </a:rPr>
              <a:t> </a:t>
            </a:r>
            <a:r>
              <a:rPr lang="en-US" altLang="zh-CN" dirty="0">
                <a:latin typeface="Helvetica" pitchFamily="2" charset="0"/>
              </a:rPr>
              <a:t>for</a:t>
            </a:r>
            <a:r>
              <a:rPr lang="zh-CN" altLang="en-US" dirty="0">
                <a:latin typeface="Helvetica" pitchFamily="2" charset="0"/>
              </a:rPr>
              <a:t> </a:t>
            </a:r>
            <a:r>
              <a:rPr lang="en-US" altLang="zh-CN" dirty="0">
                <a:latin typeface="Helvetica" pitchFamily="2" charset="0"/>
              </a:rPr>
              <a:t>true</a:t>
            </a:r>
            <a:r>
              <a:rPr lang="zh-CN" altLang="en-US" dirty="0">
                <a:latin typeface="Helvetica" pitchFamily="2" charset="0"/>
              </a:rPr>
              <a:t> </a:t>
            </a:r>
            <a:r>
              <a:rPr lang="en-US" altLang="zh-CN" dirty="0">
                <a:latin typeface="Helvetica" pitchFamily="2" charset="0"/>
              </a:rPr>
              <a:t>conflicts</a:t>
            </a:r>
            <a:r>
              <a:rPr lang="zh-CN" altLang="en-US" dirty="0">
                <a:latin typeface="Helvetica" pitchFamily="2" charset="0"/>
              </a:rPr>
              <a:t> </a:t>
            </a:r>
            <a:endParaRPr lang="en-US" dirty="0"/>
          </a:p>
        </p:txBody>
      </p:sp>
      <p:pic>
        <p:nvPicPr>
          <p:cNvPr id="4" name="Picture 3">
            <a:extLst>
              <a:ext uri="{FF2B5EF4-FFF2-40B4-BE49-F238E27FC236}">
                <a16:creationId xmlns:a16="http://schemas.microsoft.com/office/drawing/2014/main" id="{87DA3115-0CBB-7C46-BC2E-FD3D34EAB576}"/>
              </a:ext>
            </a:extLst>
          </p:cNvPr>
          <p:cNvPicPr>
            <a:picLocks noChangeAspect="1"/>
          </p:cNvPicPr>
          <p:nvPr/>
        </p:nvPicPr>
        <p:blipFill>
          <a:blip r:embed="rId3"/>
          <a:stretch>
            <a:fillRect/>
          </a:stretch>
        </p:blipFill>
        <p:spPr>
          <a:xfrm>
            <a:off x="5913120" y="1007066"/>
            <a:ext cx="5808617" cy="1908781"/>
          </a:xfrm>
          <a:prstGeom prst="rect">
            <a:avLst/>
          </a:prstGeom>
        </p:spPr>
      </p:pic>
      <p:pic>
        <p:nvPicPr>
          <p:cNvPr id="6" name="Picture 5">
            <a:extLst>
              <a:ext uri="{FF2B5EF4-FFF2-40B4-BE49-F238E27FC236}">
                <a16:creationId xmlns:a16="http://schemas.microsoft.com/office/drawing/2014/main" id="{9D3180FF-2A61-8244-99C9-9BACE08F2462}"/>
              </a:ext>
            </a:extLst>
          </p:cNvPr>
          <p:cNvPicPr>
            <a:picLocks noChangeAspect="1"/>
          </p:cNvPicPr>
          <p:nvPr/>
        </p:nvPicPr>
        <p:blipFill>
          <a:blip r:embed="rId4"/>
          <a:stretch>
            <a:fillRect/>
          </a:stretch>
        </p:blipFill>
        <p:spPr>
          <a:xfrm>
            <a:off x="0" y="2785727"/>
            <a:ext cx="4737538" cy="3321062"/>
          </a:xfrm>
          <a:prstGeom prst="rect">
            <a:avLst/>
          </a:prstGeom>
        </p:spPr>
      </p:pic>
      <p:sp>
        <p:nvSpPr>
          <p:cNvPr id="5" name="Rectangle 4">
            <a:extLst>
              <a:ext uri="{FF2B5EF4-FFF2-40B4-BE49-F238E27FC236}">
                <a16:creationId xmlns:a16="http://schemas.microsoft.com/office/drawing/2014/main" id="{9E325576-80C7-9243-A4B5-1B30FB062CFD}"/>
              </a:ext>
            </a:extLst>
          </p:cNvPr>
          <p:cNvSpPr/>
          <p:nvPr/>
        </p:nvSpPr>
        <p:spPr>
          <a:xfrm>
            <a:off x="487174" y="1217511"/>
            <a:ext cx="4613946" cy="1392369"/>
          </a:xfrm>
          <a:prstGeom prst="rect">
            <a:avLst/>
          </a:prstGeom>
        </p:spPr>
        <p:txBody>
          <a:bodyPr wrap="square">
            <a:spAutoFit/>
          </a:bodyPr>
          <a:lstStyle/>
          <a:p>
            <a:pPr lvl="0">
              <a:lnSpc>
                <a:spcPct val="120000"/>
              </a:lnSpc>
            </a:pPr>
            <a:r>
              <a:rPr lang="en-US" altLang="zh-CN" sz="2400" dirty="0">
                <a:solidFill>
                  <a:srgbClr val="000000"/>
                </a:solidFill>
              </a:rPr>
              <a:t>Merging</a:t>
            </a:r>
            <a:r>
              <a:rPr lang="zh-CN" altLang="en-US" sz="2400" dirty="0">
                <a:solidFill>
                  <a:srgbClr val="000000"/>
                </a:solidFill>
              </a:rPr>
              <a:t> </a:t>
            </a:r>
            <a:r>
              <a:rPr lang="en-US" altLang="zh-CN" sz="2400" dirty="0">
                <a:solidFill>
                  <a:srgbClr val="000000"/>
                </a:solidFill>
              </a:rPr>
              <a:t>operation</a:t>
            </a:r>
            <a:r>
              <a:rPr lang="zh-CN" altLang="en-US" sz="2400" dirty="0">
                <a:solidFill>
                  <a:srgbClr val="000000"/>
                </a:solidFill>
              </a:rPr>
              <a:t> </a:t>
            </a:r>
            <a:r>
              <a:rPr lang="en-US" altLang="zh-CN" sz="2400" dirty="0">
                <a:solidFill>
                  <a:srgbClr val="000000"/>
                </a:solidFill>
              </a:rPr>
              <a:t>sequences</a:t>
            </a:r>
          </a:p>
          <a:p>
            <a:pPr marL="342900" lvl="0" indent="-342900">
              <a:lnSpc>
                <a:spcPct val="120000"/>
              </a:lnSpc>
              <a:buFont typeface="Arial" panose="020B0604020202020204" pitchFamily="34" charset="0"/>
              <a:buChar char="•"/>
            </a:pPr>
            <a:r>
              <a:rPr lang="en-US" altLang="zh-CN" sz="2400" dirty="0">
                <a:solidFill>
                  <a:srgbClr val="000000"/>
                </a:solidFill>
              </a:rPr>
              <a:t>Input:</a:t>
            </a:r>
            <a:r>
              <a:rPr lang="zh-CN" altLang="en-US" sz="2400">
                <a:solidFill>
                  <a:srgbClr val="000000"/>
                </a:solidFill>
              </a:rPr>
              <a:t>  </a:t>
            </a:r>
            <a:r>
              <a:rPr lang="en-US" altLang="zh-CN" sz="2400">
                <a:solidFill>
                  <a:srgbClr val="000000"/>
                </a:solidFill>
              </a:rPr>
              <a:t>S</a:t>
            </a:r>
            <a:r>
              <a:rPr lang="en-US" altLang="zh-CN" sz="2400" baseline="-25000">
                <a:solidFill>
                  <a:srgbClr val="000000"/>
                </a:solidFill>
              </a:rPr>
              <a:t>1</a:t>
            </a:r>
            <a:r>
              <a:rPr lang="zh-CN" altLang="en-US" sz="2400" dirty="0">
                <a:solidFill>
                  <a:srgbClr val="000000"/>
                </a:solidFill>
              </a:rPr>
              <a:t> </a:t>
            </a:r>
            <a:r>
              <a:rPr lang="en-US" altLang="zh-CN" sz="2400" dirty="0">
                <a:solidFill>
                  <a:srgbClr val="000000"/>
                </a:solidFill>
              </a:rPr>
              <a:t>and</a:t>
            </a:r>
            <a:r>
              <a:rPr lang="zh-CN" altLang="en-US" sz="2400" dirty="0">
                <a:solidFill>
                  <a:srgbClr val="000000"/>
                </a:solidFill>
              </a:rPr>
              <a:t> </a:t>
            </a:r>
            <a:r>
              <a:rPr lang="en-US" altLang="zh-CN" sz="2400" dirty="0">
                <a:solidFill>
                  <a:srgbClr val="000000"/>
                </a:solidFill>
              </a:rPr>
              <a:t>S</a:t>
            </a:r>
            <a:r>
              <a:rPr lang="en-US" altLang="zh-CN" sz="2400" baseline="-25000" dirty="0">
                <a:solidFill>
                  <a:srgbClr val="000000"/>
                </a:solidFill>
              </a:rPr>
              <a:t>2</a:t>
            </a:r>
          </a:p>
          <a:p>
            <a:pPr marL="342900" lvl="0" indent="-342900">
              <a:lnSpc>
                <a:spcPct val="120000"/>
              </a:lnSpc>
              <a:buFont typeface="Arial" panose="020B0604020202020204" pitchFamily="34" charset="0"/>
              <a:buChar char="•"/>
            </a:pPr>
            <a:r>
              <a:rPr lang="en-US" altLang="zh-CN" sz="2400" dirty="0">
                <a:solidFill>
                  <a:srgbClr val="000000"/>
                </a:solidFill>
              </a:rPr>
              <a:t>Output:</a:t>
            </a:r>
            <a:r>
              <a:rPr lang="zh-CN" altLang="en-US" sz="2400" dirty="0">
                <a:solidFill>
                  <a:srgbClr val="000000"/>
                </a:solidFill>
              </a:rPr>
              <a:t> </a:t>
            </a:r>
            <a:r>
              <a:rPr lang="en-US" altLang="zh-CN" sz="2400" dirty="0">
                <a:solidFill>
                  <a:srgbClr val="000000"/>
                </a:solidFill>
              </a:rPr>
              <a:t>S</a:t>
            </a:r>
            <a:r>
              <a:rPr lang="en-US" altLang="zh-CN" sz="2400" baseline="-25000" dirty="0">
                <a:solidFill>
                  <a:srgbClr val="000000"/>
                </a:solidFill>
              </a:rPr>
              <a:t>r</a:t>
            </a:r>
            <a:endParaRPr lang="en-US" sz="2400" baseline="-25000" dirty="0">
              <a:solidFill>
                <a:prstClr val="black"/>
              </a:solidFill>
            </a:endParaRPr>
          </a:p>
        </p:txBody>
      </p:sp>
      <p:sp>
        <p:nvSpPr>
          <p:cNvPr id="7" name="Rectangle 6">
            <a:extLst>
              <a:ext uri="{FF2B5EF4-FFF2-40B4-BE49-F238E27FC236}">
                <a16:creationId xmlns:a16="http://schemas.microsoft.com/office/drawing/2014/main" id="{8F9B1E25-585D-F64E-9CBA-E173CA11B6E7}"/>
              </a:ext>
            </a:extLst>
          </p:cNvPr>
          <p:cNvSpPr/>
          <p:nvPr/>
        </p:nvSpPr>
        <p:spPr>
          <a:xfrm>
            <a:off x="4864755" y="4412122"/>
            <a:ext cx="7440900" cy="2056589"/>
          </a:xfrm>
          <a:prstGeom prst="rect">
            <a:avLst/>
          </a:prstGeom>
        </p:spPr>
        <p:txBody>
          <a:bodyPr wrap="square">
            <a:spAutoFit/>
          </a:bodyPr>
          <a:lstStyle/>
          <a:p>
            <a:pPr marL="342900" indent="-342900">
              <a:lnSpc>
                <a:spcPct val="120000"/>
              </a:lnSpc>
              <a:buFont typeface="Arial" panose="020B0604020202020204" pitchFamily="34" charset="0"/>
              <a:buChar char="•"/>
            </a:pPr>
            <a:r>
              <a:rPr lang="en-US" altLang="zh-CN" sz="2600" dirty="0">
                <a:solidFill>
                  <a:srgbClr val="000000"/>
                </a:solidFill>
              </a:rPr>
              <a:t>Reorder conflicting operations</a:t>
            </a:r>
            <a:r>
              <a:rPr lang="zh-CN" altLang="en-US" sz="2600" dirty="0">
                <a:solidFill>
                  <a:srgbClr val="000000"/>
                </a:solidFill>
              </a:rPr>
              <a:t> </a:t>
            </a:r>
            <a:r>
              <a:rPr lang="en-US" altLang="zh-CN" sz="2600" dirty="0">
                <a:solidFill>
                  <a:srgbClr val="000000"/>
                </a:solidFill>
              </a:rPr>
              <a:t>with</a:t>
            </a:r>
            <a:r>
              <a:rPr lang="zh-CN" altLang="en-US" sz="2600" dirty="0">
                <a:solidFill>
                  <a:srgbClr val="000000"/>
                </a:solidFill>
              </a:rPr>
              <a:t> </a:t>
            </a:r>
            <a:r>
              <a:rPr lang="en-US" altLang="zh-CN" sz="2600" dirty="0">
                <a:solidFill>
                  <a:srgbClr val="000000"/>
                </a:solidFill>
              </a:rPr>
              <a:t>a</a:t>
            </a:r>
            <a:r>
              <a:rPr lang="zh-CN" altLang="en-US" sz="2600" dirty="0">
                <a:solidFill>
                  <a:srgbClr val="000000"/>
                </a:solidFill>
              </a:rPr>
              <a:t> </a:t>
            </a:r>
            <a:r>
              <a:rPr lang="en-US" altLang="zh-CN" sz="2600" dirty="0">
                <a:solidFill>
                  <a:srgbClr val="000000"/>
                </a:solidFill>
              </a:rPr>
              <a:t>conflict</a:t>
            </a:r>
            <a:r>
              <a:rPr lang="zh-CN" altLang="en-US" sz="2600" dirty="0">
                <a:solidFill>
                  <a:srgbClr val="000000"/>
                </a:solidFill>
              </a:rPr>
              <a:t> </a:t>
            </a:r>
            <a:r>
              <a:rPr lang="en-US" altLang="zh-CN" sz="2600" dirty="0">
                <a:solidFill>
                  <a:srgbClr val="000000"/>
                </a:solidFill>
              </a:rPr>
              <a:t>graph</a:t>
            </a:r>
          </a:p>
          <a:p>
            <a:pPr marL="342900" indent="-342900">
              <a:lnSpc>
                <a:spcPct val="120000"/>
              </a:lnSpc>
              <a:buFont typeface="Arial" panose="020B0604020202020204" pitchFamily="34" charset="0"/>
              <a:buChar char="•"/>
            </a:pPr>
            <a:r>
              <a:rPr lang="en-US" altLang="zh-CN" sz="2600" dirty="0">
                <a:solidFill>
                  <a:prstClr val="black"/>
                </a:solidFill>
              </a:rPr>
              <a:t>T</a:t>
            </a:r>
            <a:r>
              <a:rPr lang="en-US" sz="2600" dirty="0">
                <a:solidFill>
                  <a:prstClr val="black"/>
                </a:solidFill>
              </a:rPr>
              <a:t>opological sorting</a:t>
            </a:r>
            <a:r>
              <a:rPr lang="zh-CN" altLang="en-US" sz="2600" dirty="0">
                <a:solidFill>
                  <a:prstClr val="black"/>
                </a:solidFill>
              </a:rPr>
              <a:t> </a:t>
            </a:r>
            <a:r>
              <a:rPr lang="en-US" altLang="zh-CN" sz="2600" dirty="0">
                <a:solidFill>
                  <a:prstClr val="black"/>
                </a:solidFill>
              </a:rPr>
              <a:t>in</a:t>
            </a:r>
            <a:r>
              <a:rPr lang="zh-CN" altLang="en-US" sz="2600" dirty="0">
                <a:solidFill>
                  <a:prstClr val="black"/>
                </a:solidFill>
              </a:rPr>
              <a:t> </a:t>
            </a:r>
            <a:r>
              <a:rPr lang="en-US" altLang="zh-CN" sz="2600" dirty="0">
                <a:solidFill>
                  <a:prstClr val="black"/>
                </a:solidFill>
              </a:rPr>
              <a:t>the</a:t>
            </a:r>
            <a:r>
              <a:rPr lang="zh-CN" altLang="en-US" sz="2600" dirty="0">
                <a:solidFill>
                  <a:prstClr val="black"/>
                </a:solidFill>
              </a:rPr>
              <a:t> </a:t>
            </a:r>
            <a:r>
              <a:rPr lang="en-US" altLang="zh-CN" sz="2600" dirty="0">
                <a:solidFill>
                  <a:prstClr val="black"/>
                </a:solidFill>
              </a:rPr>
              <a:t>conflict</a:t>
            </a:r>
            <a:r>
              <a:rPr lang="zh-CN" altLang="en-US" sz="2600" dirty="0">
                <a:solidFill>
                  <a:prstClr val="black"/>
                </a:solidFill>
              </a:rPr>
              <a:t> </a:t>
            </a:r>
            <a:r>
              <a:rPr lang="en-US" altLang="zh-CN" sz="2600" dirty="0">
                <a:solidFill>
                  <a:prstClr val="black"/>
                </a:solidFill>
              </a:rPr>
              <a:t>graph</a:t>
            </a:r>
          </a:p>
          <a:p>
            <a:pPr marL="342900" indent="-342900">
              <a:lnSpc>
                <a:spcPct val="120000"/>
              </a:lnSpc>
              <a:buFont typeface="Arial" panose="020B0604020202020204" pitchFamily="34" charset="0"/>
              <a:buChar char="•"/>
            </a:pPr>
            <a:r>
              <a:rPr lang="en-US" sz="2600" dirty="0">
                <a:solidFill>
                  <a:prstClr val="black"/>
                </a:solidFill>
              </a:rPr>
              <a:t>Merg</a:t>
            </a:r>
            <a:r>
              <a:rPr lang="en-US" altLang="zh-CN" sz="2600" dirty="0">
                <a:solidFill>
                  <a:prstClr val="black"/>
                </a:solidFill>
              </a:rPr>
              <a:t>e</a:t>
            </a:r>
            <a:r>
              <a:rPr lang="zh-CN" altLang="en-US" sz="2600" dirty="0">
                <a:solidFill>
                  <a:prstClr val="black"/>
                </a:solidFill>
              </a:rPr>
              <a:t> </a:t>
            </a:r>
            <a:r>
              <a:rPr lang="en-US" altLang="zh-CN" sz="2600" dirty="0">
                <a:solidFill>
                  <a:prstClr val="black"/>
                </a:solidFill>
              </a:rPr>
              <a:t>the</a:t>
            </a:r>
            <a:r>
              <a:rPr lang="zh-CN" altLang="en-US" sz="2600" dirty="0">
                <a:solidFill>
                  <a:prstClr val="black"/>
                </a:solidFill>
              </a:rPr>
              <a:t> </a:t>
            </a:r>
            <a:r>
              <a:rPr lang="en-US" altLang="zh-CN" sz="2600" dirty="0">
                <a:solidFill>
                  <a:prstClr val="black"/>
                </a:solidFill>
              </a:rPr>
              <a:t>t</a:t>
            </a:r>
            <a:r>
              <a:rPr lang="en-US" sz="2600" dirty="0">
                <a:solidFill>
                  <a:prstClr val="black"/>
                </a:solidFill>
              </a:rPr>
              <a:t>opological</a:t>
            </a:r>
            <a:r>
              <a:rPr lang="zh-CN" altLang="en-US" sz="2600" dirty="0">
                <a:solidFill>
                  <a:prstClr val="black"/>
                </a:solidFill>
              </a:rPr>
              <a:t> </a:t>
            </a:r>
            <a:r>
              <a:rPr lang="en-US" altLang="zh-CN" sz="2600" dirty="0">
                <a:solidFill>
                  <a:prstClr val="black"/>
                </a:solidFill>
              </a:rPr>
              <a:t>sorted</a:t>
            </a:r>
            <a:r>
              <a:rPr lang="zh-CN" altLang="en-US" sz="2600" dirty="0">
                <a:solidFill>
                  <a:prstClr val="black"/>
                </a:solidFill>
              </a:rPr>
              <a:t> </a:t>
            </a:r>
            <a:r>
              <a:rPr lang="en-US" altLang="zh-CN" sz="2600" dirty="0">
                <a:solidFill>
                  <a:prstClr val="black"/>
                </a:solidFill>
              </a:rPr>
              <a:t>operations</a:t>
            </a:r>
            <a:r>
              <a:rPr lang="zh-CN" altLang="en-US" sz="2600" dirty="0">
                <a:solidFill>
                  <a:prstClr val="black"/>
                </a:solidFill>
              </a:rPr>
              <a:t> </a:t>
            </a:r>
            <a:r>
              <a:rPr lang="en-US" altLang="zh-CN" sz="2600" dirty="0">
                <a:solidFill>
                  <a:prstClr val="black"/>
                </a:solidFill>
              </a:rPr>
              <a:t>with customized</a:t>
            </a:r>
            <a:r>
              <a:rPr lang="zh-CN" altLang="en-US" sz="2600" dirty="0">
                <a:solidFill>
                  <a:prstClr val="black"/>
                </a:solidFill>
              </a:rPr>
              <a:t> </a:t>
            </a:r>
            <a:r>
              <a:rPr lang="en-US" altLang="zh-CN" sz="2600" dirty="0">
                <a:solidFill>
                  <a:prstClr val="black"/>
                </a:solidFill>
              </a:rPr>
              <a:t>OT</a:t>
            </a:r>
            <a:r>
              <a:rPr lang="zh-CN" altLang="en-US" sz="2600" dirty="0">
                <a:solidFill>
                  <a:prstClr val="black"/>
                </a:solidFill>
              </a:rPr>
              <a:t> </a:t>
            </a:r>
            <a:r>
              <a:rPr lang="en-US" altLang="zh-CN" sz="2600" dirty="0">
                <a:solidFill>
                  <a:prstClr val="black"/>
                </a:solidFill>
              </a:rPr>
              <a:t>and</a:t>
            </a:r>
            <a:r>
              <a:rPr lang="zh-CN" altLang="en-US" sz="2600" dirty="0">
                <a:solidFill>
                  <a:prstClr val="black"/>
                </a:solidFill>
              </a:rPr>
              <a:t> </a:t>
            </a:r>
            <a:r>
              <a:rPr lang="en-US" altLang="zh-CN" sz="2600" dirty="0">
                <a:solidFill>
                  <a:prstClr val="black"/>
                </a:solidFill>
              </a:rPr>
              <a:t>generate</a:t>
            </a:r>
            <a:r>
              <a:rPr lang="zh-CN" altLang="en-US" sz="2600" dirty="0">
                <a:solidFill>
                  <a:prstClr val="black"/>
                </a:solidFill>
              </a:rPr>
              <a:t> </a:t>
            </a:r>
            <a:r>
              <a:rPr lang="en-US" altLang="zh-CN" sz="2600" dirty="0">
                <a:solidFill>
                  <a:prstClr val="black"/>
                </a:solidFill>
              </a:rPr>
              <a:t>S</a:t>
            </a:r>
            <a:r>
              <a:rPr lang="en-US" altLang="zh-CN" sz="2600" baseline="-25000" dirty="0">
                <a:solidFill>
                  <a:prstClr val="black"/>
                </a:solidFill>
              </a:rPr>
              <a:t>r</a:t>
            </a:r>
            <a:endParaRPr lang="en-US" sz="2600" baseline="-25000" dirty="0">
              <a:solidFill>
                <a:prstClr val="black"/>
              </a:solidFill>
            </a:endParaRPr>
          </a:p>
        </p:txBody>
      </p:sp>
      <p:sp>
        <p:nvSpPr>
          <p:cNvPr id="8" name="Rectangle 7">
            <a:extLst>
              <a:ext uri="{FF2B5EF4-FFF2-40B4-BE49-F238E27FC236}">
                <a16:creationId xmlns:a16="http://schemas.microsoft.com/office/drawing/2014/main" id="{1384586E-8804-D041-873A-A12EC3B03C9A}"/>
              </a:ext>
            </a:extLst>
          </p:cNvPr>
          <p:cNvSpPr/>
          <p:nvPr/>
        </p:nvSpPr>
        <p:spPr>
          <a:xfrm>
            <a:off x="4864755" y="2929052"/>
            <a:ext cx="7090880" cy="1500667"/>
          </a:xfrm>
          <a:prstGeom prst="rect">
            <a:avLst/>
          </a:prstGeom>
        </p:spPr>
        <p:txBody>
          <a:bodyPr wrap="square">
            <a:spAutoFit/>
          </a:bodyPr>
          <a:lstStyle/>
          <a:p>
            <a:pPr lvl="0">
              <a:lnSpc>
                <a:spcPct val="120000"/>
              </a:lnSpc>
            </a:pPr>
            <a:r>
              <a:rPr lang="en-US" altLang="zh-CN" sz="2600" dirty="0">
                <a:solidFill>
                  <a:srgbClr val="0070C0"/>
                </a:solidFill>
              </a:rPr>
              <a:t>Two</a:t>
            </a:r>
            <a:r>
              <a:rPr lang="zh-CN" altLang="en-US" sz="2600" dirty="0">
                <a:solidFill>
                  <a:srgbClr val="0070C0"/>
                </a:solidFill>
              </a:rPr>
              <a:t> </a:t>
            </a:r>
            <a:r>
              <a:rPr lang="en-US" altLang="zh-CN" sz="2600" dirty="0">
                <a:solidFill>
                  <a:srgbClr val="0070C0"/>
                </a:solidFill>
              </a:rPr>
              <a:t>principles:</a:t>
            </a:r>
          </a:p>
          <a:p>
            <a:pPr marL="342900" lvl="0" indent="-342900">
              <a:lnSpc>
                <a:spcPct val="120000"/>
              </a:lnSpc>
              <a:buFont typeface="Arial" panose="020B0604020202020204" pitchFamily="34" charset="0"/>
              <a:buChar char="•"/>
            </a:pPr>
            <a:r>
              <a:rPr lang="en-US" altLang="zh-CN" sz="2600" dirty="0">
                <a:solidFill>
                  <a:srgbClr val="0070C0"/>
                </a:solidFill>
              </a:rPr>
              <a:t>Send</a:t>
            </a:r>
            <a:r>
              <a:rPr lang="zh-CN" altLang="en-US" sz="2600" dirty="0">
                <a:solidFill>
                  <a:srgbClr val="0070C0"/>
                </a:solidFill>
              </a:rPr>
              <a:t> </a:t>
            </a:r>
            <a:r>
              <a:rPr lang="en-US" altLang="zh-CN" sz="2600" dirty="0">
                <a:solidFill>
                  <a:srgbClr val="0070C0"/>
                </a:solidFill>
              </a:rPr>
              <a:t>merged</a:t>
            </a:r>
            <a:r>
              <a:rPr lang="zh-CN" altLang="en-US" sz="2600" dirty="0">
                <a:solidFill>
                  <a:srgbClr val="0070C0"/>
                </a:solidFill>
              </a:rPr>
              <a:t> </a:t>
            </a:r>
            <a:r>
              <a:rPr lang="en-US" altLang="zh-CN" sz="2600" dirty="0">
                <a:solidFill>
                  <a:srgbClr val="0070C0"/>
                </a:solidFill>
              </a:rPr>
              <a:t>version</a:t>
            </a:r>
            <a:r>
              <a:rPr lang="zh-CN" altLang="en-US" sz="2600" dirty="0">
                <a:solidFill>
                  <a:srgbClr val="0070C0"/>
                </a:solidFill>
              </a:rPr>
              <a:t> </a:t>
            </a:r>
            <a:r>
              <a:rPr lang="en-US" altLang="zh-CN" sz="2600" dirty="0">
                <a:solidFill>
                  <a:srgbClr val="0070C0"/>
                </a:solidFill>
              </a:rPr>
              <a:t>for</a:t>
            </a:r>
            <a:r>
              <a:rPr lang="zh-CN" altLang="en-US" sz="2600" dirty="0">
                <a:solidFill>
                  <a:srgbClr val="0070C0"/>
                </a:solidFill>
              </a:rPr>
              <a:t> </a:t>
            </a:r>
            <a:r>
              <a:rPr lang="en-US" altLang="zh-CN" sz="2600" dirty="0">
                <a:solidFill>
                  <a:srgbClr val="0070C0"/>
                </a:solidFill>
              </a:rPr>
              <a:t>conflict</a:t>
            </a:r>
            <a:r>
              <a:rPr lang="zh-CN" altLang="en-US" sz="2600" dirty="0">
                <a:solidFill>
                  <a:srgbClr val="0070C0"/>
                </a:solidFill>
              </a:rPr>
              <a:t> </a:t>
            </a:r>
            <a:r>
              <a:rPr lang="en-US" altLang="zh-CN" sz="2600" dirty="0">
                <a:solidFill>
                  <a:srgbClr val="0070C0"/>
                </a:solidFill>
              </a:rPr>
              <a:t>resolution</a:t>
            </a:r>
            <a:r>
              <a:rPr lang="zh-CN" altLang="en-US" sz="2600" dirty="0">
                <a:solidFill>
                  <a:srgbClr val="0070C0"/>
                </a:solidFill>
              </a:rPr>
              <a:t>  </a:t>
            </a:r>
            <a:endParaRPr lang="en-US" altLang="zh-CN" sz="2600" baseline="-25000" dirty="0">
              <a:solidFill>
                <a:srgbClr val="0070C0"/>
              </a:solidFill>
            </a:endParaRPr>
          </a:p>
          <a:p>
            <a:pPr marL="342900" lvl="0" indent="-342900">
              <a:lnSpc>
                <a:spcPct val="120000"/>
              </a:lnSpc>
              <a:buFont typeface="Arial" panose="020B0604020202020204" pitchFamily="34" charset="0"/>
              <a:buChar char="•"/>
            </a:pPr>
            <a:r>
              <a:rPr lang="en-US" altLang="zh-CN" sz="2600" dirty="0">
                <a:solidFill>
                  <a:srgbClr val="0070C0"/>
                </a:solidFill>
              </a:rPr>
              <a:t>Retain</a:t>
            </a:r>
            <a:r>
              <a:rPr lang="zh-CN" altLang="en-US" sz="2600" dirty="0">
                <a:solidFill>
                  <a:srgbClr val="0070C0"/>
                </a:solidFill>
              </a:rPr>
              <a:t> </a:t>
            </a:r>
            <a:r>
              <a:rPr lang="en-US" altLang="zh-CN" sz="2600" dirty="0">
                <a:solidFill>
                  <a:srgbClr val="0070C0"/>
                </a:solidFill>
              </a:rPr>
              <a:t>users‘</a:t>
            </a:r>
            <a:r>
              <a:rPr lang="zh-CN" altLang="en-US" sz="2600" dirty="0">
                <a:solidFill>
                  <a:srgbClr val="0070C0"/>
                </a:solidFill>
              </a:rPr>
              <a:t> </a:t>
            </a:r>
            <a:r>
              <a:rPr lang="en-US" altLang="zh-CN" sz="2600" dirty="0">
                <a:solidFill>
                  <a:srgbClr val="0070C0"/>
                </a:solidFill>
              </a:rPr>
              <a:t>edit</a:t>
            </a:r>
            <a:r>
              <a:rPr lang="zh-CN" altLang="en-US" sz="2600" dirty="0">
                <a:solidFill>
                  <a:srgbClr val="0070C0"/>
                </a:solidFill>
              </a:rPr>
              <a:t> </a:t>
            </a:r>
            <a:r>
              <a:rPr lang="en-US" altLang="zh-CN" sz="2600" dirty="0">
                <a:solidFill>
                  <a:srgbClr val="0070C0"/>
                </a:solidFill>
              </a:rPr>
              <a:t>intentions</a:t>
            </a:r>
            <a:r>
              <a:rPr lang="zh-CN" altLang="en-US" sz="2600" dirty="0">
                <a:solidFill>
                  <a:srgbClr val="0070C0"/>
                </a:solidFill>
              </a:rPr>
              <a:t> </a:t>
            </a:r>
            <a:r>
              <a:rPr lang="en-US" altLang="zh-CN" sz="2600" dirty="0">
                <a:solidFill>
                  <a:srgbClr val="0070C0"/>
                </a:solidFill>
              </a:rPr>
              <a:t>as</a:t>
            </a:r>
            <a:r>
              <a:rPr lang="zh-CN" altLang="en-US" sz="2600" dirty="0">
                <a:solidFill>
                  <a:srgbClr val="0070C0"/>
                </a:solidFill>
              </a:rPr>
              <a:t> </a:t>
            </a:r>
            <a:r>
              <a:rPr lang="en-US" altLang="zh-CN" sz="2600" dirty="0">
                <a:solidFill>
                  <a:srgbClr val="0070C0"/>
                </a:solidFill>
              </a:rPr>
              <a:t>much</a:t>
            </a:r>
            <a:r>
              <a:rPr lang="zh-CN" altLang="en-US" sz="2600" dirty="0">
                <a:solidFill>
                  <a:srgbClr val="0070C0"/>
                </a:solidFill>
              </a:rPr>
              <a:t> </a:t>
            </a:r>
            <a:r>
              <a:rPr lang="en-US" altLang="zh-CN" sz="2600" dirty="0">
                <a:solidFill>
                  <a:srgbClr val="0070C0"/>
                </a:solidFill>
              </a:rPr>
              <a:t>as</a:t>
            </a:r>
            <a:r>
              <a:rPr lang="zh-CN" altLang="en-US" sz="2600" dirty="0">
                <a:solidFill>
                  <a:srgbClr val="0070C0"/>
                </a:solidFill>
              </a:rPr>
              <a:t> </a:t>
            </a:r>
            <a:r>
              <a:rPr lang="en-US" altLang="zh-CN" sz="2600" dirty="0">
                <a:solidFill>
                  <a:srgbClr val="0070C0"/>
                </a:solidFill>
              </a:rPr>
              <a:t>possible</a:t>
            </a:r>
            <a:endParaRPr lang="en-US" sz="2600" baseline="-25000" dirty="0">
              <a:solidFill>
                <a:srgbClr val="0070C0"/>
              </a:solidFill>
            </a:endParaRPr>
          </a:p>
        </p:txBody>
      </p:sp>
      <p:sp>
        <p:nvSpPr>
          <p:cNvPr id="9" name="Rectangle 8">
            <a:extLst>
              <a:ext uri="{FF2B5EF4-FFF2-40B4-BE49-F238E27FC236}">
                <a16:creationId xmlns:a16="http://schemas.microsoft.com/office/drawing/2014/main" id="{6C25CB0B-2361-2347-A4FB-A70EF96ED074}"/>
              </a:ext>
            </a:extLst>
          </p:cNvPr>
          <p:cNvSpPr/>
          <p:nvPr/>
        </p:nvSpPr>
        <p:spPr>
          <a:xfrm>
            <a:off x="6302828" y="6371694"/>
            <a:ext cx="3212290" cy="523220"/>
          </a:xfrm>
          <a:prstGeom prst="rect">
            <a:avLst/>
          </a:prstGeom>
        </p:spPr>
        <p:txBody>
          <a:bodyPr wrap="none">
            <a:spAutoFit/>
          </a:bodyPr>
          <a:lstStyle/>
          <a:p>
            <a:r>
              <a:rPr lang="en-US" altLang="zh-CN" sz="2800" b="1" dirty="0">
                <a:solidFill>
                  <a:srgbClr val="00B0F0"/>
                </a:solidFill>
                <a:latin typeface="Calibri Light" panose="020F0302020204030204"/>
              </a:rPr>
              <a:t>Complexity:</a:t>
            </a:r>
            <a:r>
              <a:rPr lang="zh-CN" altLang="en-US" sz="2800" b="1" dirty="0">
                <a:solidFill>
                  <a:srgbClr val="00B0F0"/>
                </a:solidFill>
                <a:latin typeface="Calibri Light" panose="020F0302020204030204"/>
              </a:rPr>
              <a:t> </a:t>
            </a:r>
            <a:r>
              <a:rPr lang="en-US" altLang="zh-CN" sz="2800" b="1" dirty="0">
                <a:solidFill>
                  <a:srgbClr val="00B0F0"/>
                </a:solidFill>
                <a:latin typeface="Calibri Light" panose="020F0302020204030204"/>
              </a:rPr>
              <a:t>O(s</a:t>
            </a:r>
            <a:r>
              <a:rPr lang="en-US" altLang="zh-CN" sz="2800" b="1" baseline="-25000" dirty="0">
                <a:solidFill>
                  <a:srgbClr val="00B0F0"/>
                </a:solidFill>
                <a:latin typeface="Calibri Light" panose="020F0302020204030204"/>
              </a:rPr>
              <a:t>1</a:t>
            </a:r>
            <a:r>
              <a:rPr lang="en-US" altLang="zh-CN" sz="2800" b="1" dirty="0">
                <a:solidFill>
                  <a:srgbClr val="00B0F0"/>
                </a:solidFill>
                <a:latin typeface="Calibri Light" panose="020F0302020204030204"/>
              </a:rPr>
              <a:t>+s</a:t>
            </a:r>
            <a:r>
              <a:rPr lang="en-US" altLang="zh-CN" sz="2800" b="1" baseline="-25000" dirty="0">
                <a:solidFill>
                  <a:srgbClr val="00B0F0"/>
                </a:solidFill>
                <a:latin typeface="Calibri Light" panose="020F0302020204030204"/>
              </a:rPr>
              <a:t>2</a:t>
            </a:r>
            <a:r>
              <a:rPr lang="en-US" altLang="zh-CN" sz="2800" b="1" dirty="0">
                <a:solidFill>
                  <a:srgbClr val="00B0F0"/>
                </a:solidFill>
                <a:latin typeface="Calibri Light" panose="020F0302020204030204"/>
              </a:rPr>
              <a:t>)</a:t>
            </a:r>
            <a:endParaRPr lang="en-US" dirty="0"/>
          </a:p>
        </p:txBody>
      </p:sp>
      <p:pic>
        <p:nvPicPr>
          <p:cNvPr id="10" name="Picture 9">
            <a:extLst>
              <a:ext uri="{FF2B5EF4-FFF2-40B4-BE49-F238E27FC236}">
                <a16:creationId xmlns:a16="http://schemas.microsoft.com/office/drawing/2014/main" id="{6D8E353C-AA7F-2649-B0A6-8BDA77D6E0E0}"/>
              </a:ext>
            </a:extLst>
          </p:cNvPr>
          <p:cNvPicPr>
            <a:picLocks noChangeAspect="1"/>
          </p:cNvPicPr>
          <p:nvPr/>
        </p:nvPicPr>
        <p:blipFill>
          <a:blip r:embed="rId4"/>
          <a:stretch>
            <a:fillRect/>
          </a:stretch>
        </p:blipFill>
        <p:spPr>
          <a:xfrm>
            <a:off x="152400" y="2938127"/>
            <a:ext cx="4737538" cy="3321062"/>
          </a:xfrm>
          <a:prstGeom prst="rect">
            <a:avLst/>
          </a:prstGeom>
        </p:spPr>
      </p:pic>
    </p:spTree>
    <p:extLst>
      <p:ext uri="{BB962C8B-B14F-4D97-AF65-F5344CB8AC3E}">
        <p14:creationId xmlns:p14="http://schemas.microsoft.com/office/powerpoint/2010/main" val="210378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6" y="16784"/>
            <a:ext cx="13190764" cy="1325563"/>
          </a:xfrm>
        </p:spPr>
        <p:txBody>
          <a:bodyPr>
            <a:normAutofit/>
          </a:bodyPr>
          <a:lstStyle/>
          <a:p>
            <a:r>
              <a:rPr lang="en-US" altLang="zh-CN" dirty="0">
                <a:latin typeface="Helvetica" pitchFamily="2" charset="0"/>
              </a:rPr>
              <a:t>Customized</a:t>
            </a:r>
            <a:r>
              <a:rPr lang="zh-CN" altLang="en-US" dirty="0">
                <a:latin typeface="Helvetica" pitchFamily="2" charset="0"/>
              </a:rPr>
              <a:t> </a:t>
            </a:r>
            <a:r>
              <a:rPr lang="en-US" altLang="zh-CN" dirty="0">
                <a:latin typeface="Helvetica" pitchFamily="2" charset="0"/>
              </a:rPr>
              <a:t>OT</a:t>
            </a:r>
            <a:r>
              <a:rPr lang="zh-CN" altLang="en-US" dirty="0">
                <a:latin typeface="Helvetica" pitchFamily="2" charset="0"/>
              </a:rPr>
              <a:t> </a:t>
            </a:r>
            <a:r>
              <a:rPr lang="en-US" altLang="zh-CN" dirty="0">
                <a:latin typeface="Helvetica" pitchFamily="2" charset="0"/>
              </a:rPr>
              <a:t>preserving</a:t>
            </a:r>
            <a:r>
              <a:rPr lang="zh-CN" altLang="en-US" dirty="0">
                <a:latin typeface="Helvetica" pitchFamily="2" charset="0"/>
              </a:rPr>
              <a:t> </a:t>
            </a:r>
            <a:r>
              <a:rPr lang="en-US" altLang="zh-CN" dirty="0">
                <a:latin typeface="Helvetica" pitchFamily="2" charset="0"/>
              </a:rPr>
              <a:t>users’</a:t>
            </a:r>
            <a:r>
              <a:rPr lang="zh-CN" altLang="en-US" dirty="0">
                <a:latin typeface="Helvetica" pitchFamily="2" charset="0"/>
              </a:rPr>
              <a:t> </a:t>
            </a:r>
            <a:r>
              <a:rPr lang="en-US" altLang="zh-CN" dirty="0">
                <a:latin typeface="Helvetica" pitchFamily="2" charset="0"/>
              </a:rPr>
              <a:t>edit</a:t>
            </a:r>
            <a:r>
              <a:rPr lang="zh-CN" altLang="en-US" dirty="0">
                <a:latin typeface="Helvetica" pitchFamily="2" charset="0"/>
              </a:rPr>
              <a:t> </a:t>
            </a:r>
            <a:r>
              <a:rPr lang="en-US" altLang="zh-CN" dirty="0">
                <a:latin typeface="Helvetica" pitchFamily="2" charset="0"/>
              </a:rPr>
              <a:t>intentions</a:t>
            </a:r>
            <a:r>
              <a:rPr lang="zh-CN" altLang="en-US" dirty="0">
                <a:latin typeface="Helvetica" pitchFamily="2" charset="0"/>
              </a:rPr>
              <a:t> </a:t>
            </a:r>
            <a:endParaRPr lang="en-US" dirty="0"/>
          </a:p>
        </p:txBody>
      </p:sp>
      <p:sp>
        <p:nvSpPr>
          <p:cNvPr id="10" name="Rectangle 9">
            <a:extLst>
              <a:ext uri="{FF2B5EF4-FFF2-40B4-BE49-F238E27FC236}">
                <a16:creationId xmlns:a16="http://schemas.microsoft.com/office/drawing/2014/main" id="{6AB73F87-ACCF-1E4B-801B-78A76B411BD4}"/>
              </a:ext>
            </a:extLst>
          </p:cNvPr>
          <p:cNvSpPr/>
          <p:nvPr/>
        </p:nvSpPr>
        <p:spPr>
          <a:xfrm>
            <a:off x="487174" y="1217511"/>
            <a:ext cx="5627876" cy="2278765"/>
          </a:xfrm>
          <a:prstGeom prst="rect">
            <a:avLst/>
          </a:prstGeom>
        </p:spPr>
        <p:txBody>
          <a:bodyPr wrap="square">
            <a:spAutoFit/>
          </a:bodyPr>
          <a:lstStyle/>
          <a:p>
            <a:pPr lvl="0">
              <a:lnSpc>
                <a:spcPct val="120000"/>
              </a:lnSpc>
            </a:pPr>
            <a:r>
              <a:rPr lang="en-US" altLang="zh-CN" sz="2400" dirty="0">
                <a:solidFill>
                  <a:srgbClr val="000000"/>
                </a:solidFill>
              </a:rPr>
              <a:t>Three</a:t>
            </a:r>
            <a:r>
              <a:rPr lang="zh-CN" altLang="en-US" sz="2400" dirty="0">
                <a:solidFill>
                  <a:srgbClr val="000000"/>
                </a:solidFill>
              </a:rPr>
              <a:t> </a:t>
            </a:r>
            <a:r>
              <a:rPr lang="en-US" altLang="zh-CN" sz="2400" dirty="0">
                <a:solidFill>
                  <a:srgbClr val="000000"/>
                </a:solidFill>
              </a:rPr>
              <a:t>true</a:t>
            </a:r>
            <a:r>
              <a:rPr lang="zh-CN" altLang="en-US" sz="2400" dirty="0">
                <a:solidFill>
                  <a:srgbClr val="000000"/>
                </a:solidFill>
              </a:rPr>
              <a:t> </a:t>
            </a:r>
            <a:r>
              <a:rPr lang="en-US" altLang="zh-CN" sz="2400" dirty="0">
                <a:solidFill>
                  <a:srgbClr val="000000"/>
                </a:solidFill>
              </a:rPr>
              <a:t>conflict</a:t>
            </a:r>
            <a:r>
              <a:rPr lang="zh-CN" altLang="en-US" sz="2400" dirty="0">
                <a:solidFill>
                  <a:srgbClr val="000000"/>
                </a:solidFill>
              </a:rPr>
              <a:t> </a:t>
            </a:r>
            <a:r>
              <a:rPr lang="en-US" altLang="zh-CN" sz="2400" dirty="0">
                <a:solidFill>
                  <a:srgbClr val="000000"/>
                </a:solidFill>
              </a:rPr>
              <a:t>types</a:t>
            </a:r>
            <a:r>
              <a:rPr lang="zh-CN" altLang="en-US" sz="2400" dirty="0">
                <a:solidFill>
                  <a:srgbClr val="000000"/>
                </a:solidFill>
              </a:rPr>
              <a:t> </a:t>
            </a:r>
            <a:endParaRPr lang="en-US" altLang="zh-CN" sz="2400" dirty="0">
              <a:solidFill>
                <a:srgbClr val="000000"/>
              </a:solidFill>
            </a:endParaRPr>
          </a:p>
          <a:p>
            <a:pPr marL="342900" lvl="0" indent="-342900">
              <a:lnSpc>
                <a:spcPct val="120000"/>
              </a:lnSpc>
              <a:buFont typeface="Arial" panose="020B0604020202020204" pitchFamily="34" charset="0"/>
              <a:buChar char="•"/>
            </a:pPr>
            <a:r>
              <a:rPr lang="en-US" altLang="zh-CN" sz="2400" dirty="0">
                <a:solidFill>
                  <a:srgbClr val="000000"/>
                </a:solidFill>
              </a:rPr>
              <a:t>delete</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delete</a:t>
            </a:r>
          </a:p>
          <a:p>
            <a:pPr marL="342900" lvl="0" indent="-342900">
              <a:lnSpc>
                <a:spcPct val="120000"/>
              </a:lnSpc>
              <a:buFont typeface="Arial" panose="020B0604020202020204" pitchFamily="34" charset="0"/>
              <a:buChar char="•"/>
            </a:pPr>
            <a:r>
              <a:rPr lang="en-US" altLang="zh-CN" sz="2400" dirty="0">
                <a:solidFill>
                  <a:srgbClr val="000000"/>
                </a:solidFill>
              </a:rPr>
              <a:t>delete</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insert</a:t>
            </a:r>
            <a:r>
              <a:rPr lang="zh-CN" altLang="en-US" sz="2400" dirty="0">
                <a:solidFill>
                  <a:srgbClr val="000000"/>
                </a:solidFill>
              </a:rPr>
              <a:t> </a:t>
            </a:r>
            <a:endParaRPr lang="en-US" altLang="zh-CN" sz="2400" dirty="0">
              <a:solidFill>
                <a:srgbClr val="000000"/>
              </a:solidFill>
            </a:endParaRPr>
          </a:p>
          <a:p>
            <a:pPr marL="342900" lvl="0" indent="-342900">
              <a:lnSpc>
                <a:spcPct val="120000"/>
              </a:lnSpc>
              <a:buFont typeface="Arial" panose="020B0604020202020204" pitchFamily="34" charset="0"/>
              <a:buChar char="•"/>
            </a:pPr>
            <a:r>
              <a:rPr lang="zh-CN" altLang="en-US" sz="2400" dirty="0">
                <a:solidFill>
                  <a:srgbClr val="000000"/>
                </a:solidFill>
              </a:rPr>
              <a:t> </a:t>
            </a:r>
            <a:r>
              <a:rPr lang="en-US" altLang="zh-CN" sz="2400" strike="sngStrike" dirty="0">
                <a:solidFill>
                  <a:srgbClr val="FF0000"/>
                </a:solidFill>
              </a:rPr>
              <a:t>insert</a:t>
            </a:r>
            <a:r>
              <a:rPr lang="zh-CN" altLang="en-US" sz="2400" strike="sngStrike" dirty="0">
                <a:solidFill>
                  <a:srgbClr val="FF0000"/>
                </a:solidFill>
              </a:rPr>
              <a:t> </a:t>
            </a:r>
            <a:r>
              <a:rPr lang="en-US" altLang="zh-CN" sz="2400" strike="sngStrike" dirty="0">
                <a:solidFill>
                  <a:srgbClr val="FF0000"/>
                </a:solidFill>
              </a:rPr>
              <a:t>&lt;</a:t>
            </a:r>
            <a:r>
              <a:rPr lang="zh-CN" altLang="en-US" sz="2400" strike="sngStrike" dirty="0">
                <a:solidFill>
                  <a:srgbClr val="FF0000"/>
                </a:solidFill>
              </a:rPr>
              <a:t> </a:t>
            </a:r>
            <a:r>
              <a:rPr lang="en-US" altLang="zh-CN" sz="2400" strike="sngStrike" dirty="0">
                <a:solidFill>
                  <a:srgbClr val="FF0000"/>
                </a:solidFill>
              </a:rPr>
              <a:t>delete</a:t>
            </a:r>
            <a:r>
              <a:rPr lang="zh-CN" altLang="en-US" sz="2400" strike="sngStrike" dirty="0">
                <a:solidFill>
                  <a:srgbClr val="FF0000"/>
                </a:solidFill>
              </a:rPr>
              <a:t> </a:t>
            </a:r>
            <a:r>
              <a:rPr lang="en-US" altLang="zh-CN" sz="2400" dirty="0"/>
              <a:t>(not</a:t>
            </a:r>
            <a:r>
              <a:rPr lang="zh-CN" altLang="en-US" sz="2400" dirty="0"/>
              <a:t> </a:t>
            </a:r>
            <a:r>
              <a:rPr lang="en-US" altLang="zh-CN" sz="2400" dirty="0"/>
              <a:t>true</a:t>
            </a:r>
            <a:r>
              <a:rPr lang="zh-CN" altLang="en-US" sz="2400" dirty="0"/>
              <a:t> </a:t>
            </a:r>
            <a:r>
              <a:rPr lang="en-US" altLang="zh-CN" sz="2400" dirty="0"/>
              <a:t>conflicts</a:t>
            </a:r>
            <a:r>
              <a:rPr lang="zh-CN" altLang="en-US" sz="2400" dirty="0"/>
              <a:t> </a:t>
            </a:r>
            <a:r>
              <a:rPr lang="en-US" altLang="zh-CN" sz="2400" dirty="0"/>
              <a:t>)</a:t>
            </a:r>
          </a:p>
          <a:p>
            <a:pPr marL="342900" lvl="0" indent="-342900">
              <a:lnSpc>
                <a:spcPct val="120000"/>
              </a:lnSpc>
              <a:buFont typeface="Arial" panose="020B0604020202020204" pitchFamily="34" charset="0"/>
              <a:buChar char="•"/>
            </a:pPr>
            <a:r>
              <a:rPr lang="en-US" altLang="zh-CN" sz="2400" dirty="0">
                <a:solidFill>
                  <a:srgbClr val="000000"/>
                </a:solidFill>
              </a:rPr>
              <a:t>insert</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insert</a:t>
            </a:r>
            <a:r>
              <a:rPr lang="zh-CN" altLang="en-US" sz="2400" dirty="0">
                <a:solidFill>
                  <a:srgbClr val="000000"/>
                </a:solidFill>
              </a:rPr>
              <a:t> </a:t>
            </a:r>
            <a:endParaRPr lang="en-US" sz="2400" baseline="-25000" dirty="0">
              <a:solidFill>
                <a:prstClr val="black"/>
              </a:solidFill>
            </a:endParaRPr>
          </a:p>
        </p:txBody>
      </p:sp>
      <p:sp>
        <p:nvSpPr>
          <p:cNvPr id="11" name="文本框 28">
            <a:extLst>
              <a:ext uri="{FF2B5EF4-FFF2-40B4-BE49-F238E27FC236}">
                <a16:creationId xmlns:a16="http://schemas.microsoft.com/office/drawing/2014/main" id="{176B6E6A-C4BD-8846-847D-93ECC9E0BF98}"/>
              </a:ext>
            </a:extLst>
          </p:cNvPr>
          <p:cNvSpPr txBox="1"/>
          <p:nvPr/>
        </p:nvSpPr>
        <p:spPr>
          <a:xfrm>
            <a:off x="5868366" y="1794076"/>
            <a:ext cx="6157379" cy="830997"/>
          </a:xfrm>
          <a:prstGeom prst="rect">
            <a:avLst/>
          </a:prstGeom>
          <a:noFill/>
          <a:ln>
            <a:solidFill>
              <a:schemeClr val="tx1"/>
            </a:solidFill>
            <a:prstDash val="sysDot"/>
          </a:ln>
        </p:spPr>
        <p:txBody>
          <a:bodyPr wrap="square" rtlCol="0">
            <a:spAutoFit/>
          </a:bodyPr>
          <a:lstStyle/>
          <a:p>
            <a:r>
              <a:rPr lang="en-US" sz="2400" dirty="0"/>
              <a:t>A delete operation appears before another delete operation and they overlap each other.</a:t>
            </a:r>
          </a:p>
        </p:txBody>
      </p:sp>
      <p:sp>
        <p:nvSpPr>
          <p:cNvPr id="5" name="Rectangle 4">
            <a:extLst>
              <a:ext uri="{FF2B5EF4-FFF2-40B4-BE49-F238E27FC236}">
                <a16:creationId xmlns:a16="http://schemas.microsoft.com/office/drawing/2014/main" id="{1B5ABAE8-8BB6-B74F-82B5-0BA91F249775}"/>
              </a:ext>
            </a:extLst>
          </p:cNvPr>
          <p:cNvSpPr/>
          <p:nvPr/>
        </p:nvSpPr>
        <p:spPr>
          <a:xfrm>
            <a:off x="825191" y="1794076"/>
            <a:ext cx="2074127" cy="335807"/>
          </a:xfrm>
          <a:prstGeom prst="rect">
            <a:avLst/>
          </a:prstGeom>
          <a:noFill/>
          <a:ln w="19050">
            <a:solidFill>
              <a:schemeClr val="tx1">
                <a:lumMod val="95000"/>
                <a:lumOff val="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F24C023-8C08-A94A-8469-028DE49F7992}"/>
              </a:ext>
            </a:extLst>
          </p:cNvPr>
          <p:cNvCxnSpPr/>
          <p:nvPr/>
        </p:nvCxnSpPr>
        <p:spPr>
          <a:xfrm>
            <a:off x="2899318" y="1794076"/>
            <a:ext cx="2969048" cy="0"/>
          </a:xfrm>
          <a:prstGeom prst="line">
            <a:avLst/>
          </a:prstGeom>
          <a:ln w="127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4A713B-2EE3-064B-9E9D-A4F719D38400}"/>
              </a:ext>
            </a:extLst>
          </p:cNvPr>
          <p:cNvSpPr/>
          <p:nvPr/>
        </p:nvSpPr>
        <p:spPr>
          <a:xfrm>
            <a:off x="572666" y="3711667"/>
            <a:ext cx="11058055" cy="2454198"/>
          </a:xfrm>
          <a:prstGeom prst="rect">
            <a:avLst/>
          </a:prstGeom>
        </p:spPr>
        <p:txBody>
          <a:bodyPr wrap="square">
            <a:spAutoFit/>
          </a:bodyPr>
          <a:lstStyle/>
          <a:p>
            <a:pPr lvl="0">
              <a:lnSpc>
                <a:spcPct val="130000"/>
              </a:lnSpc>
            </a:pPr>
            <a:r>
              <a:rPr lang="en-US" altLang="zh-CN" sz="2400" dirty="0">
                <a:solidFill>
                  <a:srgbClr val="000000"/>
                </a:solidFill>
              </a:rPr>
              <a:t>“delete</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delete”</a:t>
            </a:r>
            <a:r>
              <a:rPr lang="zh-CN" altLang="en-US" sz="2400" dirty="0">
                <a:solidFill>
                  <a:srgbClr val="000000"/>
                </a:solidFill>
              </a:rPr>
              <a:t> </a:t>
            </a:r>
            <a:r>
              <a:rPr lang="en-US" altLang="zh-CN" sz="2400" dirty="0">
                <a:solidFill>
                  <a:srgbClr val="000000"/>
                </a:solidFill>
              </a:rPr>
              <a:t>conflict</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0</a:t>
            </a:r>
            <a:r>
              <a:rPr lang="en-US" altLang="zh-CN" sz="2400" dirty="0">
                <a:solidFill>
                  <a:srgbClr val="000000"/>
                </a:solidFill>
              </a:rPr>
              <a:t> </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We need foods, water, clothes, and books.</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1</a:t>
            </a:r>
            <a:r>
              <a:rPr lang="zh-CN" altLang="en-US" sz="2400" dirty="0">
                <a:solidFill>
                  <a:srgbClr val="000000"/>
                </a:solidFill>
              </a:rPr>
              <a:t> </a:t>
            </a:r>
            <a:r>
              <a:rPr lang="en-US" altLang="zh-CN" sz="2400" dirty="0">
                <a:solidFill>
                  <a:srgbClr val="000000"/>
                </a:solidFill>
              </a:rPr>
              <a:t>= We need </a:t>
            </a:r>
            <a:r>
              <a:rPr lang="en-US" altLang="zh-CN" sz="2400" strike="sngStrike" dirty="0">
                <a:solidFill>
                  <a:schemeClr val="accent6"/>
                </a:solidFill>
              </a:rPr>
              <a:t>foods, water,</a:t>
            </a:r>
            <a:r>
              <a:rPr lang="en-US" altLang="zh-CN" sz="2400" dirty="0">
                <a:solidFill>
                  <a:srgbClr val="000000"/>
                </a:solidFill>
              </a:rPr>
              <a:t> clothes, and books.</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2</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We need foods, </a:t>
            </a:r>
            <a:r>
              <a:rPr lang="en-US" altLang="zh-CN" sz="2400" strike="sngStrike" dirty="0">
                <a:solidFill>
                  <a:schemeClr val="accent1"/>
                </a:solidFill>
              </a:rPr>
              <a:t>water, clothes, </a:t>
            </a:r>
            <a:r>
              <a:rPr lang="en-US" altLang="zh-CN" sz="2400" dirty="0">
                <a:solidFill>
                  <a:srgbClr val="000000"/>
                </a:solidFill>
              </a:rPr>
              <a:t>and books.</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1,2</a:t>
            </a:r>
            <a:r>
              <a:rPr lang="en-US" altLang="zh-CN" sz="2400" dirty="0">
                <a:solidFill>
                  <a:srgbClr val="000000"/>
                </a:solidFill>
              </a:rPr>
              <a:t>=We need </a:t>
            </a:r>
            <a:r>
              <a:rPr lang="en-US" altLang="zh-CN" sz="2400" dirty="0">
                <a:solidFill>
                  <a:srgbClr val="FF0000"/>
                </a:solidFill>
              </a:rPr>
              <a:t>[Alice</a:t>
            </a:r>
            <a:r>
              <a:rPr lang="zh-CN" altLang="en-US" sz="2400" dirty="0">
                <a:solidFill>
                  <a:srgbClr val="FF0000"/>
                </a:solidFill>
              </a:rPr>
              <a:t> </a:t>
            </a:r>
            <a:r>
              <a:rPr lang="en-US" altLang="zh-CN" sz="2400" dirty="0">
                <a:solidFill>
                  <a:srgbClr val="FF0000"/>
                </a:solidFill>
              </a:rPr>
              <a:t>delete:</a:t>
            </a:r>
            <a:r>
              <a:rPr lang="zh-CN" altLang="en-US" sz="2400" dirty="0">
                <a:solidFill>
                  <a:srgbClr val="FF0000"/>
                </a:solidFill>
              </a:rPr>
              <a:t> </a:t>
            </a:r>
            <a:r>
              <a:rPr lang="en-US" altLang="zh-CN" sz="2400" dirty="0">
                <a:solidFill>
                  <a:srgbClr val="FF0000"/>
                </a:solidFill>
              </a:rPr>
              <a:t>foods,] [Bob</a:t>
            </a:r>
            <a:r>
              <a:rPr lang="zh-CN" altLang="en-US" sz="2400" dirty="0">
                <a:solidFill>
                  <a:srgbClr val="FF0000"/>
                </a:solidFill>
              </a:rPr>
              <a:t> </a:t>
            </a:r>
            <a:r>
              <a:rPr lang="en-US" altLang="zh-CN" sz="2400" dirty="0">
                <a:solidFill>
                  <a:srgbClr val="FF0000"/>
                </a:solidFill>
              </a:rPr>
              <a:t>delete:</a:t>
            </a:r>
            <a:r>
              <a:rPr lang="zh-CN" altLang="en-US" sz="2400" dirty="0">
                <a:solidFill>
                  <a:srgbClr val="FF0000"/>
                </a:solidFill>
              </a:rPr>
              <a:t> </a:t>
            </a:r>
            <a:r>
              <a:rPr lang="en-US" altLang="zh-CN" sz="2400" dirty="0">
                <a:solidFill>
                  <a:srgbClr val="FF0000"/>
                </a:solidFill>
              </a:rPr>
              <a:t>clothes,]</a:t>
            </a:r>
            <a:r>
              <a:rPr lang="en-US" altLang="zh-CN" sz="2400" dirty="0">
                <a:solidFill>
                  <a:schemeClr val="accent1"/>
                </a:solidFill>
              </a:rPr>
              <a:t> </a:t>
            </a:r>
            <a:r>
              <a:rPr lang="en-US" altLang="zh-CN" sz="2400" dirty="0">
                <a:solidFill>
                  <a:srgbClr val="000000"/>
                </a:solidFill>
              </a:rPr>
              <a:t>and books.</a:t>
            </a:r>
          </a:p>
        </p:txBody>
      </p:sp>
    </p:spTree>
    <p:extLst>
      <p:ext uri="{BB962C8B-B14F-4D97-AF65-F5344CB8AC3E}">
        <p14:creationId xmlns:p14="http://schemas.microsoft.com/office/powerpoint/2010/main" val="33827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6" y="16784"/>
            <a:ext cx="13190764" cy="1325563"/>
          </a:xfrm>
        </p:spPr>
        <p:txBody>
          <a:bodyPr>
            <a:normAutofit/>
          </a:bodyPr>
          <a:lstStyle/>
          <a:p>
            <a:r>
              <a:rPr lang="en-US" altLang="zh-CN" dirty="0">
                <a:latin typeface="Helvetica" pitchFamily="2" charset="0"/>
              </a:rPr>
              <a:t>Customized</a:t>
            </a:r>
            <a:r>
              <a:rPr lang="zh-CN" altLang="en-US" dirty="0">
                <a:latin typeface="Helvetica" pitchFamily="2" charset="0"/>
              </a:rPr>
              <a:t> </a:t>
            </a:r>
            <a:r>
              <a:rPr lang="en-US" altLang="zh-CN" dirty="0">
                <a:latin typeface="Helvetica" pitchFamily="2" charset="0"/>
              </a:rPr>
              <a:t>OT</a:t>
            </a:r>
            <a:r>
              <a:rPr lang="zh-CN" altLang="en-US" dirty="0">
                <a:latin typeface="Helvetica" pitchFamily="2" charset="0"/>
              </a:rPr>
              <a:t> </a:t>
            </a:r>
            <a:r>
              <a:rPr lang="en-US" altLang="zh-CN" dirty="0">
                <a:latin typeface="Helvetica" pitchFamily="2" charset="0"/>
              </a:rPr>
              <a:t>preserving</a:t>
            </a:r>
            <a:r>
              <a:rPr lang="zh-CN" altLang="en-US" dirty="0">
                <a:latin typeface="Helvetica" pitchFamily="2" charset="0"/>
              </a:rPr>
              <a:t> </a:t>
            </a:r>
            <a:r>
              <a:rPr lang="en-US" altLang="zh-CN" dirty="0">
                <a:latin typeface="Helvetica" pitchFamily="2" charset="0"/>
              </a:rPr>
              <a:t>users’</a:t>
            </a:r>
            <a:r>
              <a:rPr lang="zh-CN" altLang="en-US" dirty="0">
                <a:latin typeface="Helvetica" pitchFamily="2" charset="0"/>
              </a:rPr>
              <a:t> </a:t>
            </a:r>
            <a:r>
              <a:rPr lang="en-US" altLang="zh-CN" dirty="0">
                <a:latin typeface="Helvetica" pitchFamily="2" charset="0"/>
              </a:rPr>
              <a:t>edit</a:t>
            </a:r>
            <a:r>
              <a:rPr lang="zh-CN" altLang="en-US" dirty="0">
                <a:latin typeface="Helvetica" pitchFamily="2" charset="0"/>
              </a:rPr>
              <a:t> </a:t>
            </a:r>
            <a:r>
              <a:rPr lang="en-US" altLang="zh-CN" dirty="0">
                <a:latin typeface="Helvetica" pitchFamily="2" charset="0"/>
              </a:rPr>
              <a:t>intentions</a:t>
            </a:r>
            <a:r>
              <a:rPr lang="zh-CN" altLang="en-US" dirty="0">
                <a:latin typeface="Helvetica" pitchFamily="2" charset="0"/>
              </a:rPr>
              <a:t> </a:t>
            </a:r>
            <a:endParaRPr lang="en-US" dirty="0"/>
          </a:p>
        </p:txBody>
      </p:sp>
      <p:sp>
        <p:nvSpPr>
          <p:cNvPr id="16" name="Rectangle 15">
            <a:extLst>
              <a:ext uri="{FF2B5EF4-FFF2-40B4-BE49-F238E27FC236}">
                <a16:creationId xmlns:a16="http://schemas.microsoft.com/office/drawing/2014/main" id="{B64A713B-2EE3-064B-9E9D-A4F719D38400}"/>
              </a:ext>
            </a:extLst>
          </p:cNvPr>
          <p:cNvSpPr/>
          <p:nvPr/>
        </p:nvSpPr>
        <p:spPr>
          <a:xfrm>
            <a:off x="392557" y="1231703"/>
            <a:ext cx="11667363" cy="2454198"/>
          </a:xfrm>
          <a:prstGeom prst="rect">
            <a:avLst/>
          </a:prstGeom>
        </p:spPr>
        <p:txBody>
          <a:bodyPr wrap="square">
            <a:spAutoFit/>
          </a:bodyPr>
          <a:lstStyle/>
          <a:p>
            <a:pPr lvl="0">
              <a:lnSpc>
                <a:spcPct val="130000"/>
              </a:lnSpc>
            </a:pPr>
            <a:r>
              <a:rPr lang="en-US" altLang="zh-CN" sz="2400" dirty="0">
                <a:solidFill>
                  <a:srgbClr val="000000"/>
                </a:solidFill>
              </a:rPr>
              <a:t>“delete</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insert”</a:t>
            </a:r>
            <a:r>
              <a:rPr lang="zh-CN" altLang="en-US" sz="2400" dirty="0">
                <a:solidFill>
                  <a:srgbClr val="000000"/>
                </a:solidFill>
              </a:rPr>
              <a:t> </a:t>
            </a:r>
            <a:r>
              <a:rPr lang="en-US" altLang="zh-CN" sz="2400" dirty="0">
                <a:solidFill>
                  <a:srgbClr val="000000"/>
                </a:solidFill>
              </a:rPr>
              <a:t>conflict</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0</a:t>
            </a:r>
            <a:r>
              <a:rPr lang="en-US" altLang="zh-CN" sz="2400" dirty="0">
                <a:solidFill>
                  <a:srgbClr val="000000"/>
                </a:solidFill>
              </a:rPr>
              <a:t> </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There is a cat</a:t>
            </a:r>
            <a:r>
              <a:rPr lang="zh-CN" altLang="en-US" sz="2400" dirty="0">
                <a:solidFill>
                  <a:srgbClr val="000000"/>
                </a:solidFill>
              </a:rPr>
              <a:t> </a:t>
            </a:r>
            <a:r>
              <a:rPr lang="en-US" altLang="zh-CN" sz="2400" dirty="0">
                <a:solidFill>
                  <a:srgbClr val="000000"/>
                </a:solidFill>
              </a:rPr>
              <a:t>in the courtyard.</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1</a:t>
            </a:r>
            <a:r>
              <a:rPr lang="zh-CN" altLang="en-US" sz="2400" dirty="0">
                <a:solidFill>
                  <a:srgbClr val="000000"/>
                </a:solidFill>
              </a:rPr>
              <a:t> </a:t>
            </a:r>
            <a:r>
              <a:rPr lang="en-US" altLang="zh-CN" sz="2400" dirty="0">
                <a:solidFill>
                  <a:srgbClr val="000000"/>
                </a:solidFill>
              </a:rPr>
              <a:t>= There is a cat</a:t>
            </a:r>
            <a:r>
              <a:rPr lang="zh-CN" altLang="en-US" sz="2400" dirty="0">
                <a:solidFill>
                  <a:srgbClr val="000000"/>
                </a:solidFill>
              </a:rPr>
              <a:t> </a:t>
            </a:r>
            <a:r>
              <a:rPr lang="en-US" altLang="zh-CN" sz="2400" strike="sngStrike" dirty="0">
                <a:solidFill>
                  <a:srgbClr val="00B0F0"/>
                </a:solidFill>
              </a:rPr>
              <a:t>in the courtyard</a:t>
            </a:r>
            <a:r>
              <a:rPr lang="en-US" altLang="zh-CN" sz="2400" dirty="0">
                <a:solidFill>
                  <a:srgbClr val="000000"/>
                </a:solidFill>
              </a:rPr>
              <a:t>.</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2</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There is a cat</a:t>
            </a:r>
            <a:r>
              <a:rPr lang="zh-CN" altLang="en-US" sz="2400" dirty="0">
                <a:solidFill>
                  <a:srgbClr val="000000"/>
                </a:solidFill>
              </a:rPr>
              <a:t> </a:t>
            </a:r>
            <a:r>
              <a:rPr lang="en-US" altLang="zh-CN" sz="2400" dirty="0">
                <a:solidFill>
                  <a:srgbClr val="000000"/>
                </a:solidFill>
              </a:rPr>
              <a:t>in the</a:t>
            </a:r>
            <a:r>
              <a:rPr lang="zh-CN" altLang="en-US" sz="2400" dirty="0">
                <a:solidFill>
                  <a:srgbClr val="000000"/>
                </a:solidFill>
              </a:rPr>
              <a:t> </a:t>
            </a:r>
            <a:r>
              <a:rPr lang="en-US" altLang="zh-CN" sz="2400" dirty="0">
                <a:solidFill>
                  <a:schemeClr val="accent6"/>
                </a:solidFill>
              </a:rPr>
              <a:t>spacious</a:t>
            </a:r>
            <a:r>
              <a:rPr lang="zh-CN" altLang="en-US" sz="2400" dirty="0">
                <a:solidFill>
                  <a:srgbClr val="000000"/>
                </a:solidFill>
              </a:rPr>
              <a:t> </a:t>
            </a:r>
            <a:r>
              <a:rPr lang="en-US" altLang="zh-CN" sz="2400" dirty="0">
                <a:solidFill>
                  <a:srgbClr val="000000"/>
                </a:solidFill>
              </a:rPr>
              <a:t> courtyard.</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1,2</a:t>
            </a:r>
            <a:r>
              <a:rPr lang="en-US" altLang="zh-CN" sz="2400" dirty="0">
                <a:solidFill>
                  <a:srgbClr val="000000"/>
                </a:solidFill>
              </a:rPr>
              <a:t>=There is a cat</a:t>
            </a:r>
            <a:r>
              <a:rPr lang="zh-CN" altLang="en-US" sz="2400" dirty="0">
                <a:solidFill>
                  <a:srgbClr val="000000"/>
                </a:solidFill>
              </a:rPr>
              <a:t> </a:t>
            </a:r>
            <a:r>
              <a:rPr lang="en-US" altLang="zh-CN" sz="2400" dirty="0">
                <a:solidFill>
                  <a:srgbClr val="FF0000"/>
                </a:solidFill>
              </a:rPr>
              <a:t>[Alice delete: in the ][Bob</a:t>
            </a:r>
            <a:r>
              <a:rPr lang="zh-CN" altLang="en-US" sz="2400" dirty="0">
                <a:solidFill>
                  <a:srgbClr val="FF0000"/>
                </a:solidFill>
              </a:rPr>
              <a:t> </a:t>
            </a:r>
            <a:r>
              <a:rPr lang="en-US" altLang="zh-CN" sz="2400" dirty="0">
                <a:solidFill>
                  <a:srgbClr val="FF0000"/>
                </a:solidFill>
              </a:rPr>
              <a:t>insert: spacious ][Alice delete:</a:t>
            </a:r>
            <a:r>
              <a:rPr lang="zh-CN" altLang="en-US" sz="2400" dirty="0">
                <a:solidFill>
                  <a:srgbClr val="FF0000"/>
                </a:solidFill>
              </a:rPr>
              <a:t> </a:t>
            </a:r>
            <a:r>
              <a:rPr lang="en-US" altLang="zh-CN" sz="2400" dirty="0">
                <a:solidFill>
                  <a:srgbClr val="FF0000"/>
                </a:solidFill>
              </a:rPr>
              <a:t>courtyard]</a:t>
            </a:r>
            <a:r>
              <a:rPr lang="en-US" altLang="zh-CN" sz="2400" dirty="0"/>
              <a:t>.</a:t>
            </a:r>
            <a:endParaRPr lang="en-US" altLang="zh-CN" sz="2400" dirty="0">
              <a:solidFill>
                <a:srgbClr val="FF0000"/>
              </a:solidFill>
            </a:endParaRPr>
          </a:p>
        </p:txBody>
      </p:sp>
      <p:sp>
        <p:nvSpPr>
          <p:cNvPr id="9" name="Rectangle 8">
            <a:extLst>
              <a:ext uri="{FF2B5EF4-FFF2-40B4-BE49-F238E27FC236}">
                <a16:creationId xmlns:a16="http://schemas.microsoft.com/office/drawing/2014/main" id="{2228612F-C439-B842-9ADE-F06D353A0901}"/>
              </a:ext>
            </a:extLst>
          </p:cNvPr>
          <p:cNvSpPr/>
          <p:nvPr/>
        </p:nvSpPr>
        <p:spPr>
          <a:xfrm>
            <a:off x="392557" y="4046023"/>
            <a:ext cx="11667363" cy="2934329"/>
          </a:xfrm>
          <a:prstGeom prst="rect">
            <a:avLst/>
          </a:prstGeom>
        </p:spPr>
        <p:txBody>
          <a:bodyPr wrap="square">
            <a:spAutoFit/>
          </a:bodyPr>
          <a:lstStyle/>
          <a:p>
            <a:pPr lvl="0">
              <a:lnSpc>
                <a:spcPct val="130000"/>
              </a:lnSpc>
            </a:pPr>
            <a:r>
              <a:rPr lang="en-US" altLang="zh-CN" sz="2400" dirty="0">
                <a:solidFill>
                  <a:srgbClr val="000000"/>
                </a:solidFill>
              </a:rPr>
              <a:t>“insert</a:t>
            </a:r>
            <a:r>
              <a:rPr lang="zh-CN" altLang="en-US" sz="2400" dirty="0">
                <a:solidFill>
                  <a:srgbClr val="000000"/>
                </a:solidFill>
              </a:rPr>
              <a:t> </a:t>
            </a:r>
            <a:r>
              <a:rPr lang="en-US" altLang="zh-CN" sz="2400" dirty="0">
                <a:solidFill>
                  <a:srgbClr val="000000"/>
                </a:solidFill>
              </a:rPr>
              <a:t>&lt;</a:t>
            </a:r>
            <a:r>
              <a:rPr lang="zh-CN" altLang="en-US" sz="2400" dirty="0">
                <a:solidFill>
                  <a:srgbClr val="000000"/>
                </a:solidFill>
              </a:rPr>
              <a:t> </a:t>
            </a:r>
            <a:r>
              <a:rPr lang="en-US" altLang="zh-CN" sz="2400" dirty="0">
                <a:solidFill>
                  <a:srgbClr val="000000"/>
                </a:solidFill>
              </a:rPr>
              <a:t>insert”</a:t>
            </a:r>
            <a:r>
              <a:rPr lang="zh-CN" altLang="en-US" sz="2400" dirty="0">
                <a:solidFill>
                  <a:srgbClr val="000000"/>
                </a:solidFill>
              </a:rPr>
              <a:t> </a:t>
            </a:r>
            <a:r>
              <a:rPr lang="en-US" altLang="zh-CN" sz="2400" dirty="0">
                <a:solidFill>
                  <a:srgbClr val="000000"/>
                </a:solidFill>
              </a:rPr>
              <a:t>conflict</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0</a:t>
            </a:r>
            <a:r>
              <a:rPr lang="en-US" altLang="zh-CN" sz="2400" dirty="0">
                <a:solidFill>
                  <a:srgbClr val="000000"/>
                </a:solidFill>
              </a:rPr>
              <a:t> </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We need foods and books.</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1</a:t>
            </a:r>
            <a:r>
              <a:rPr lang="zh-CN" altLang="en-US" sz="2400" dirty="0">
                <a:solidFill>
                  <a:srgbClr val="000000"/>
                </a:solidFill>
              </a:rPr>
              <a:t> </a:t>
            </a:r>
            <a:r>
              <a:rPr lang="en-US" altLang="zh-CN" sz="2400" dirty="0">
                <a:solidFill>
                  <a:srgbClr val="000000"/>
                </a:solidFill>
              </a:rPr>
              <a:t>= We need foods</a:t>
            </a:r>
            <a:r>
              <a:rPr lang="en-US" altLang="zh-CN" sz="2400" dirty="0">
                <a:solidFill>
                  <a:srgbClr val="18F02A"/>
                </a:solidFill>
              </a:rPr>
              <a:t>, water </a:t>
            </a:r>
            <a:r>
              <a:rPr lang="en-US" altLang="zh-CN" sz="2400" dirty="0">
                <a:solidFill>
                  <a:srgbClr val="000000"/>
                </a:solidFill>
              </a:rPr>
              <a:t>and books. </a:t>
            </a:r>
          </a:p>
          <a:p>
            <a:pPr marL="342900" indent="-342900">
              <a:lnSpc>
                <a:spcPct val="130000"/>
              </a:lnSpc>
              <a:buFont typeface="Arial" panose="020B0604020202020204" pitchFamily="34" charset="0"/>
              <a:buChar char="•"/>
            </a:pPr>
            <a:r>
              <a:rPr lang="en-US" altLang="zh-CN" sz="2400" dirty="0">
                <a:solidFill>
                  <a:srgbClr val="000000"/>
                </a:solidFill>
              </a:rPr>
              <a:t>O</a:t>
            </a:r>
            <a:r>
              <a:rPr lang="en-US" altLang="zh-CN" sz="2400" baseline="-25000" dirty="0">
                <a:solidFill>
                  <a:srgbClr val="000000"/>
                </a:solidFill>
              </a:rPr>
              <a:t>2</a:t>
            </a:r>
            <a:r>
              <a:rPr lang="zh-CN" altLang="en-US" sz="2400" dirty="0">
                <a:solidFill>
                  <a:srgbClr val="000000"/>
                </a:solidFill>
              </a:rPr>
              <a:t>  </a:t>
            </a:r>
            <a:r>
              <a:rPr lang="en-US" altLang="zh-CN" sz="2400" dirty="0">
                <a:solidFill>
                  <a:srgbClr val="000000"/>
                </a:solidFill>
              </a:rPr>
              <a:t>=</a:t>
            </a:r>
            <a:r>
              <a:rPr lang="zh-CN" altLang="en-US" sz="2400" dirty="0">
                <a:solidFill>
                  <a:srgbClr val="000000"/>
                </a:solidFill>
              </a:rPr>
              <a:t> </a:t>
            </a:r>
            <a:r>
              <a:rPr lang="en-US" altLang="zh-CN" sz="2400" dirty="0">
                <a:solidFill>
                  <a:srgbClr val="000000"/>
                </a:solidFill>
              </a:rPr>
              <a:t>We need foods</a:t>
            </a:r>
            <a:r>
              <a:rPr lang="en-US" altLang="zh-CN" sz="2400" dirty="0">
                <a:solidFill>
                  <a:srgbClr val="00B0F0"/>
                </a:solidFill>
              </a:rPr>
              <a:t>,</a:t>
            </a:r>
            <a:r>
              <a:rPr lang="zh-CN" altLang="en-US" sz="2400" dirty="0">
                <a:solidFill>
                  <a:srgbClr val="00B0F0"/>
                </a:solidFill>
              </a:rPr>
              <a:t> </a:t>
            </a:r>
            <a:r>
              <a:rPr lang="en-US" altLang="zh-CN" sz="2400" dirty="0">
                <a:solidFill>
                  <a:srgbClr val="00B0F0"/>
                </a:solidFill>
              </a:rPr>
              <a:t>clothes</a:t>
            </a:r>
            <a:r>
              <a:rPr lang="zh-CN" altLang="en-US" sz="2400" dirty="0">
                <a:solidFill>
                  <a:srgbClr val="00B0F0"/>
                </a:solidFill>
              </a:rPr>
              <a:t> </a:t>
            </a:r>
            <a:r>
              <a:rPr lang="en-US" altLang="zh-CN" sz="2400" dirty="0">
                <a:solidFill>
                  <a:srgbClr val="000000"/>
                </a:solidFill>
              </a:rPr>
              <a:t>and books.</a:t>
            </a:r>
          </a:p>
          <a:p>
            <a:pPr marL="342900" indent="-342900">
              <a:lnSpc>
                <a:spcPct val="130000"/>
              </a:lnSpc>
              <a:buFont typeface="Arial" panose="020B0604020202020204" pitchFamily="34" charset="0"/>
              <a:buChar char="•"/>
            </a:pPr>
            <a:r>
              <a:rPr lang="en-US" altLang="zh-CN" sz="2400" dirty="0">
                <a:solidFill>
                  <a:srgbClr val="000000"/>
                </a:solidFill>
              </a:rPr>
              <a:t>V</a:t>
            </a:r>
            <a:r>
              <a:rPr lang="en-US" altLang="zh-CN" sz="2400" baseline="-25000" dirty="0">
                <a:solidFill>
                  <a:srgbClr val="000000"/>
                </a:solidFill>
              </a:rPr>
              <a:t>1,2</a:t>
            </a:r>
            <a:r>
              <a:rPr lang="en-US" altLang="zh-CN" sz="2400" dirty="0">
                <a:solidFill>
                  <a:srgbClr val="000000"/>
                </a:solidFill>
              </a:rPr>
              <a:t>= We need foods, </a:t>
            </a:r>
            <a:r>
              <a:rPr lang="en-US" altLang="zh-CN" sz="2400" dirty="0">
                <a:solidFill>
                  <a:srgbClr val="FF0000"/>
                </a:solidFill>
              </a:rPr>
              <a:t>[Alice</a:t>
            </a:r>
            <a:r>
              <a:rPr lang="zh-CN" altLang="en-US" sz="2400" dirty="0">
                <a:solidFill>
                  <a:srgbClr val="FF0000"/>
                </a:solidFill>
              </a:rPr>
              <a:t> </a:t>
            </a:r>
            <a:r>
              <a:rPr lang="en-US" altLang="zh-CN" sz="2400" dirty="0">
                <a:solidFill>
                  <a:srgbClr val="FF0000"/>
                </a:solidFill>
              </a:rPr>
              <a:t>insert:</a:t>
            </a:r>
            <a:r>
              <a:rPr lang="zh-CN" altLang="en-US" sz="2400" dirty="0">
                <a:solidFill>
                  <a:srgbClr val="FF0000"/>
                </a:solidFill>
              </a:rPr>
              <a:t> </a:t>
            </a:r>
            <a:r>
              <a:rPr lang="en-US" altLang="zh-CN" sz="2400" dirty="0">
                <a:solidFill>
                  <a:srgbClr val="FF0000"/>
                </a:solidFill>
              </a:rPr>
              <a:t>,</a:t>
            </a:r>
            <a:r>
              <a:rPr lang="zh-CN" altLang="en-US" sz="2400" dirty="0">
                <a:solidFill>
                  <a:srgbClr val="FF0000"/>
                </a:solidFill>
              </a:rPr>
              <a:t> </a:t>
            </a:r>
            <a:r>
              <a:rPr lang="en-US" altLang="zh-CN" sz="2400" dirty="0">
                <a:solidFill>
                  <a:srgbClr val="FF0000"/>
                </a:solidFill>
              </a:rPr>
              <a:t>water][Bob insert:,</a:t>
            </a:r>
            <a:r>
              <a:rPr lang="zh-CN" altLang="en-US" sz="2400" dirty="0">
                <a:solidFill>
                  <a:srgbClr val="FF0000"/>
                </a:solidFill>
              </a:rPr>
              <a:t> </a:t>
            </a:r>
            <a:r>
              <a:rPr lang="en-US" altLang="zh-CN" sz="2400" dirty="0">
                <a:solidFill>
                  <a:srgbClr val="FF0000"/>
                </a:solidFill>
              </a:rPr>
              <a:t>clothes]</a:t>
            </a:r>
            <a:r>
              <a:rPr lang="en-US" altLang="zh-CN" sz="2400" dirty="0">
                <a:solidFill>
                  <a:srgbClr val="000000"/>
                </a:solidFill>
              </a:rPr>
              <a:t> and books.”</a:t>
            </a:r>
          </a:p>
          <a:p>
            <a:pPr marL="342900" indent="-342900">
              <a:lnSpc>
                <a:spcPct val="130000"/>
              </a:lnSpc>
              <a:buFont typeface="Arial" panose="020B0604020202020204" pitchFamily="34" charset="0"/>
              <a:buChar char="•"/>
            </a:pPr>
            <a:endParaRPr lang="en-US" altLang="zh-CN" sz="2400" dirty="0">
              <a:solidFill>
                <a:srgbClr val="FF0000"/>
              </a:solidFill>
            </a:endParaRPr>
          </a:p>
        </p:txBody>
      </p:sp>
    </p:spTree>
    <p:extLst>
      <p:ext uri="{BB962C8B-B14F-4D97-AF65-F5344CB8AC3E}">
        <p14:creationId xmlns:p14="http://schemas.microsoft.com/office/powerpoint/2010/main" val="417007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3473290A-83F5-CD47-B5DD-2CB9FC0FB6FC}"/>
              </a:ext>
            </a:extLst>
          </p:cNvPr>
          <p:cNvPicPr>
            <a:picLocks noChangeAspect="1"/>
          </p:cNvPicPr>
          <p:nvPr/>
        </p:nvPicPr>
        <p:blipFill>
          <a:blip r:embed="rId3"/>
          <a:stretch>
            <a:fillRect/>
          </a:stretch>
        </p:blipFill>
        <p:spPr>
          <a:xfrm>
            <a:off x="95370" y="1240660"/>
            <a:ext cx="11796522" cy="4776276"/>
          </a:xfrm>
          <a:prstGeom prst="rect">
            <a:avLst/>
          </a:prstGeom>
        </p:spPr>
      </p:pic>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Handling</a:t>
            </a:r>
            <a:r>
              <a:rPr lang="zh-CN" altLang="en-US" dirty="0">
                <a:latin typeface="Helvetica" pitchFamily="2" charset="0"/>
              </a:rPr>
              <a:t> </a:t>
            </a:r>
            <a:r>
              <a:rPr lang="en-US" altLang="zh-CN" dirty="0">
                <a:latin typeface="Helvetica" pitchFamily="2" charset="0"/>
              </a:rPr>
              <a:t>multiple</a:t>
            </a:r>
            <a:r>
              <a:rPr lang="zh-CN" altLang="en-US" dirty="0">
                <a:latin typeface="Helvetica" pitchFamily="2" charset="0"/>
              </a:rPr>
              <a:t> </a:t>
            </a:r>
            <a:r>
              <a:rPr lang="en-US" altLang="zh-CN" dirty="0">
                <a:latin typeface="Helvetica" pitchFamily="2" charset="0"/>
              </a:rPr>
              <a:t>conflicting</a:t>
            </a:r>
            <a:r>
              <a:rPr lang="zh-CN" altLang="en-US" dirty="0">
                <a:latin typeface="Helvetica" pitchFamily="2" charset="0"/>
              </a:rPr>
              <a:t> </a:t>
            </a:r>
            <a:r>
              <a:rPr lang="en-US" altLang="zh-CN" dirty="0">
                <a:latin typeface="Helvetica" pitchFamily="2" charset="0"/>
              </a:rPr>
              <a:t>versions</a:t>
            </a:r>
            <a:r>
              <a:rPr lang="zh-CN" altLang="en-US" dirty="0">
                <a:latin typeface="Helvetica" pitchFamily="2" charset="0"/>
              </a:rPr>
              <a:t> </a:t>
            </a:r>
            <a:endParaRPr lang="en-US" dirty="0"/>
          </a:p>
        </p:txBody>
      </p:sp>
      <p:sp>
        <p:nvSpPr>
          <p:cNvPr id="5" name="文本框 28">
            <a:extLst>
              <a:ext uri="{FF2B5EF4-FFF2-40B4-BE49-F238E27FC236}">
                <a16:creationId xmlns:a16="http://schemas.microsoft.com/office/drawing/2014/main" id="{8D5AE8F3-8E8C-814B-B228-38C08071AAFD}"/>
              </a:ext>
            </a:extLst>
          </p:cNvPr>
          <p:cNvSpPr txBox="1"/>
          <p:nvPr/>
        </p:nvSpPr>
        <p:spPr>
          <a:xfrm>
            <a:off x="7723414" y="6336306"/>
            <a:ext cx="3731331" cy="400110"/>
          </a:xfrm>
          <a:prstGeom prst="rect">
            <a:avLst/>
          </a:prstGeom>
          <a:noFill/>
          <a:ln>
            <a:solidFill>
              <a:schemeClr val="tx1"/>
            </a:solidFill>
            <a:prstDash val="sysDot"/>
          </a:ln>
        </p:spPr>
        <p:txBody>
          <a:bodyPr wrap="square" rtlCol="0">
            <a:spAutoFit/>
          </a:bodyPr>
          <a:lstStyle/>
          <a:p>
            <a:r>
              <a:rPr kumimoji="1" lang="en-US" altLang="zh-CN" sz="2000" dirty="0"/>
              <a:t>(c)</a:t>
            </a:r>
            <a:r>
              <a:rPr kumimoji="1" lang="zh-CN" altLang="en-US" sz="2000" dirty="0"/>
              <a:t> </a:t>
            </a:r>
            <a:r>
              <a:rPr kumimoji="1" lang="en-US" altLang="zh-CN" sz="2000" dirty="0"/>
              <a:t>Operation</a:t>
            </a:r>
            <a:r>
              <a:rPr kumimoji="1" lang="zh-CN" altLang="en-US" sz="2000" dirty="0"/>
              <a:t> </a:t>
            </a:r>
            <a:r>
              <a:rPr kumimoji="1" lang="en-US" altLang="zh-CN" sz="2000" dirty="0"/>
              <a:t>inference</a:t>
            </a:r>
          </a:p>
        </p:txBody>
      </p:sp>
      <p:sp>
        <p:nvSpPr>
          <p:cNvPr id="6" name="Rectangle 5">
            <a:extLst>
              <a:ext uri="{FF2B5EF4-FFF2-40B4-BE49-F238E27FC236}">
                <a16:creationId xmlns:a16="http://schemas.microsoft.com/office/drawing/2014/main" id="{9EAD62DA-A641-2B4C-95C5-FE67714C63CA}"/>
              </a:ext>
            </a:extLst>
          </p:cNvPr>
          <p:cNvSpPr/>
          <p:nvPr/>
        </p:nvSpPr>
        <p:spPr>
          <a:xfrm flipV="1">
            <a:off x="8674157" y="986747"/>
            <a:ext cx="3456214" cy="342559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6F11E8-D8F7-5841-8221-02F55B3AE10D}"/>
              </a:ext>
            </a:extLst>
          </p:cNvPr>
          <p:cNvSpPr/>
          <p:nvPr/>
        </p:nvSpPr>
        <p:spPr>
          <a:xfrm>
            <a:off x="763441" y="3476398"/>
            <a:ext cx="2575064" cy="400110"/>
          </a:xfrm>
          <a:prstGeom prst="rect">
            <a:avLst/>
          </a:prstGeom>
        </p:spPr>
        <p:txBody>
          <a:bodyPr wrap="none">
            <a:spAutoFit/>
          </a:bodyPr>
          <a:lstStyle/>
          <a:p>
            <a:r>
              <a:rPr kumimoji="1" lang="en-US" altLang="zh-CN" dirty="0"/>
              <a:t>(a)</a:t>
            </a:r>
            <a:r>
              <a:rPr kumimoji="1" lang="zh-CN" altLang="en-US" dirty="0"/>
              <a:t> </a:t>
            </a:r>
            <a:r>
              <a:rPr kumimoji="1" lang="en-US" altLang="zh-CN" sz="2000" dirty="0"/>
              <a:t>Operation</a:t>
            </a:r>
            <a:r>
              <a:rPr kumimoji="1" lang="zh-CN" altLang="en-US" dirty="0"/>
              <a:t> </a:t>
            </a:r>
            <a:r>
              <a:rPr kumimoji="1" lang="en-US" altLang="zh-CN" sz="2000" dirty="0"/>
              <a:t>inference</a:t>
            </a:r>
            <a:endParaRPr kumimoji="1" lang="en-US" altLang="zh-CN" dirty="0"/>
          </a:p>
        </p:txBody>
      </p:sp>
      <p:sp>
        <p:nvSpPr>
          <p:cNvPr id="11" name="Rectangle 10">
            <a:extLst>
              <a:ext uri="{FF2B5EF4-FFF2-40B4-BE49-F238E27FC236}">
                <a16:creationId xmlns:a16="http://schemas.microsoft.com/office/drawing/2014/main" id="{1CD6DAFD-9802-DC44-A6C7-6D357B0EA787}"/>
              </a:ext>
            </a:extLst>
          </p:cNvPr>
          <p:cNvSpPr/>
          <p:nvPr/>
        </p:nvSpPr>
        <p:spPr>
          <a:xfrm>
            <a:off x="5230481" y="3476398"/>
            <a:ext cx="3212161" cy="400110"/>
          </a:xfrm>
          <a:prstGeom prst="rect">
            <a:avLst/>
          </a:prstGeom>
        </p:spPr>
        <p:txBody>
          <a:bodyPr wrap="none">
            <a:spAutoFit/>
          </a:bodyPr>
          <a:lstStyle/>
          <a:p>
            <a:r>
              <a:rPr kumimoji="1" lang="en-US" altLang="zh-CN" sz="2000" dirty="0"/>
              <a:t>(b)</a:t>
            </a:r>
            <a:r>
              <a:rPr kumimoji="1" lang="zh-CN" altLang="en-US" sz="2000" dirty="0"/>
              <a:t> </a:t>
            </a:r>
            <a:r>
              <a:rPr kumimoji="1" lang="en-US" altLang="zh-CN" sz="2000" dirty="0"/>
              <a:t>Operation</a:t>
            </a:r>
            <a:r>
              <a:rPr kumimoji="1" lang="zh-CN" altLang="en-US" sz="2000" dirty="0"/>
              <a:t> </a:t>
            </a:r>
            <a:r>
              <a:rPr kumimoji="1" lang="en-US" altLang="zh-CN" sz="2000" dirty="0"/>
              <a:t>transformation</a:t>
            </a:r>
          </a:p>
        </p:txBody>
      </p:sp>
      <p:sp>
        <p:nvSpPr>
          <p:cNvPr id="12" name="Content Placeholder 3">
            <a:extLst>
              <a:ext uri="{FF2B5EF4-FFF2-40B4-BE49-F238E27FC236}">
                <a16:creationId xmlns:a16="http://schemas.microsoft.com/office/drawing/2014/main" id="{23894305-CACA-304D-9228-51CA4A8B82D4}"/>
              </a:ext>
            </a:extLst>
          </p:cNvPr>
          <p:cNvSpPr>
            <a:spLocks noGrp="1"/>
          </p:cNvSpPr>
          <p:nvPr>
            <p:ph idx="1"/>
          </p:nvPr>
        </p:nvSpPr>
        <p:spPr>
          <a:xfrm>
            <a:off x="245547" y="4054308"/>
            <a:ext cx="7967723" cy="2803691"/>
          </a:xfrm>
        </p:spPr>
        <p:txBody>
          <a:bodyPr>
            <a:normAutofit/>
          </a:bodyPr>
          <a:lstStyle/>
          <a:p>
            <a:r>
              <a:rPr lang="en-US" altLang="zh-CN" dirty="0"/>
              <a:t>Inferring</a:t>
            </a:r>
            <a:r>
              <a:rPr lang="zh-CN" altLang="en-US" dirty="0"/>
              <a:t> </a:t>
            </a:r>
            <a:r>
              <a:rPr lang="en-US" altLang="zh-CN" dirty="0"/>
              <a:t>operation</a:t>
            </a:r>
            <a:r>
              <a:rPr lang="zh-CN" altLang="en-US" dirty="0"/>
              <a:t> </a:t>
            </a:r>
            <a:r>
              <a:rPr lang="en-US" altLang="zh-CN" dirty="0"/>
              <a:t>sequences</a:t>
            </a:r>
            <a:r>
              <a:rPr lang="zh-CN" altLang="en-US" dirty="0"/>
              <a:t> </a:t>
            </a:r>
            <a:r>
              <a:rPr lang="en-US" altLang="zh-CN" dirty="0"/>
              <a:t>of</a:t>
            </a:r>
            <a:r>
              <a:rPr lang="zh-CN" altLang="en-US" dirty="0"/>
              <a:t> </a:t>
            </a:r>
            <a:r>
              <a:rPr lang="en-US" altLang="zh-CN" dirty="0"/>
              <a:t>each</a:t>
            </a:r>
            <a:r>
              <a:rPr lang="zh-CN" altLang="en-US" dirty="0"/>
              <a:t> </a:t>
            </a:r>
            <a:r>
              <a:rPr lang="en-US" altLang="zh-CN" dirty="0"/>
              <a:t>version</a:t>
            </a:r>
          </a:p>
          <a:p>
            <a:pPr lvl="1"/>
            <a:r>
              <a:rPr lang="en-US" altLang="zh-CN" dirty="0"/>
              <a:t>generating</a:t>
            </a:r>
            <a:r>
              <a:rPr lang="zh-CN" altLang="en-US" dirty="0"/>
              <a:t> </a:t>
            </a:r>
            <a:r>
              <a:rPr lang="en-US" altLang="zh-CN" dirty="0"/>
              <a:t>S</a:t>
            </a:r>
            <a:r>
              <a:rPr lang="en-US" altLang="zh-CN" baseline="-25000" dirty="0"/>
              <a:t>1</a:t>
            </a:r>
            <a:r>
              <a:rPr lang="en-US" altLang="zh-CN" dirty="0"/>
              <a:t>,</a:t>
            </a:r>
            <a:r>
              <a:rPr lang="zh-CN" altLang="en-US" dirty="0"/>
              <a:t> </a:t>
            </a:r>
            <a:r>
              <a:rPr lang="en-US" altLang="zh-CN" dirty="0"/>
              <a:t>S</a:t>
            </a:r>
            <a:r>
              <a:rPr lang="en-US" altLang="zh-CN" baseline="-25000" dirty="0"/>
              <a:t>2</a:t>
            </a:r>
            <a:r>
              <a:rPr lang="en-US" altLang="zh-CN" dirty="0"/>
              <a:t>,</a:t>
            </a:r>
            <a:r>
              <a:rPr lang="zh-CN" altLang="en-US" dirty="0"/>
              <a:t> </a:t>
            </a:r>
            <a:r>
              <a:rPr lang="en-US" altLang="zh-CN" dirty="0"/>
              <a:t>…</a:t>
            </a:r>
            <a:r>
              <a:rPr lang="zh-CN" altLang="en-US" dirty="0"/>
              <a:t> </a:t>
            </a:r>
            <a:r>
              <a:rPr lang="en-US" altLang="zh-CN" dirty="0"/>
              <a:t>,S</a:t>
            </a:r>
            <a:r>
              <a:rPr lang="en-US" altLang="zh-CN" baseline="-25000" dirty="0"/>
              <a:t>n</a:t>
            </a:r>
            <a:r>
              <a:rPr lang="en-US" altLang="zh-CN" dirty="0"/>
              <a:t>;</a:t>
            </a:r>
          </a:p>
          <a:p>
            <a:r>
              <a:rPr lang="en-US" altLang="zh-CN" dirty="0"/>
              <a:t>Merging</a:t>
            </a:r>
            <a:r>
              <a:rPr lang="zh-CN" altLang="en-US" dirty="0"/>
              <a:t> </a:t>
            </a:r>
            <a:r>
              <a:rPr lang="en-US" altLang="zh-CN" dirty="0"/>
              <a:t>operation</a:t>
            </a:r>
            <a:r>
              <a:rPr lang="zh-CN" altLang="en-US" dirty="0"/>
              <a:t> </a:t>
            </a:r>
            <a:r>
              <a:rPr lang="en-US" altLang="zh-CN" dirty="0"/>
              <a:t>sequences</a:t>
            </a:r>
            <a:r>
              <a:rPr lang="zh-CN" altLang="en-US" dirty="0"/>
              <a:t> </a:t>
            </a:r>
            <a:r>
              <a:rPr lang="en-US" altLang="zh-CN" dirty="0"/>
              <a:t>one</a:t>
            </a:r>
            <a:r>
              <a:rPr lang="zh-CN" altLang="en-US" dirty="0"/>
              <a:t> </a:t>
            </a:r>
            <a:r>
              <a:rPr lang="en-US" altLang="zh-CN" dirty="0"/>
              <a:t>by</a:t>
            </a:r>
            <a:r>
              <a:rPr lang="zh-CN" altLang="en-US" dirty="0"/>
              <a:t> </a:t>
            </a:r>
            <a:r>
              <a:rPr lang="en-US" altLang="zh-CN" dirty="0"/>
              <a:t>one</a:t>
            </a:r>
            <a:r>
              <a:rPr lang="zh-CN" altLang="en-US" dirty="0"/>
              <a:t> </a:t>
            </a:r>
            <a:r>
              <a:rPr lang="en-US" altLang="zh-CN" dirty="0"/>
              <a:t>with</a:t>
            </a:r>
            <a:r>
              <a:rPr lang="zh-CN" altLang="en-US" dirty="0"/>
              <a:t> </a:t>
            </a:r>
            <a:r>
              <a:rPr lang="en-US" altLang="zh-CN" dirty="0"/>
              <a:t>the</a:t>
            </a:r>
            <a:r>
              <a:rPr lang="zh-CN" altLang="en-US" dirty="0"/>
              <a:t> </a:t>
            </a:r>
            <a:r>
              <a:rPr lang="en-US" altLang="zh-CN" dirty="0"/>
              <a:t>operations</a:t>
            </a:r>
            <a:r>
              <a:rPr lang="zh-CN" altLang="en-US" dirty="0"/>
              <a:t> </a:t>
            </a:r>
            <a:r>
              <a:rPr lang="en-US" altLang="zh-CN" dirty="0"/>
              <a:t>transformation</a:t>
            </a:r>
            <a:r>
              <a:rPr lang="zh-CN" altLang="en-US" dirty="0"/>
              <a:t> </a:t>
            </a:r>
            <a:r>
              <a:rPr lang="en-US" altLang="zh-CN" dirty="0"/>
              <a:t>method</a:t>
            </a:r>
          </a:p>
          <a:p>
            <a:pPr lvl="1"/>
            <a:r>
              <a:rPr lang="en-US" altLang="zh-CN" dirty="0"/>
              <a:t>generating</a:t>
            </a:r>
            <a:r>
              <a:rPr lang="zh-CN" altLang="en-US" dirty="0"/>
              <a:t> </a:t>
            </a:r>
            <a:r>
              <a:rPr lang="en-US" altLang="zh-CN" dirty="0"/>
              <a:t>S</a:t>
            </a:r>
            <a:r>
              <a:rPr lang="en-US" altLang="zh-CN" baseline="-25000" dirty="0"/>
              <a:t>r1,….,n</a:t>
            </a:r>
          </a:p>
          <a:p>
            <a:r>
              <a:rPr lang="en-US" altLang="zh-CN" dirty="0"/>
              <a:t>Executing</a:t>
            </a:r>
            <a:r>
              <a:rPr lang="zh-CN" altLang="en-US" dirty="0"/>
              <a:t> </a:t>
            </a:r>
            <a:r>
              <a:rPr lang="en-US" altLang="zh-CN" dirty="0"/>
              <a:t>S</a:t>
            </a:r>
            <a:r>
              <a:rPr lang="en-US" altLang="zh-CN" baseline="-25000" dirty="0"/>
              <a:t>r1,….,n</a:t>
            </a:r>
            <a:r>
              <a:rPr lang="zh-CN" altLang="en-US" baseline="-25000" dirty="0"/>
              <a:t> </a:t>
            </a:r>
            <a:r>
              <a:rPr lang="en-US" altLang="zh-CN" dirty="0"/>
              <a:t>on</a:t>
            </a:r>
            <a:r>
              <a:rPr lang="zh-CN" altLang="en-US" dirty="0"/>
              <a:t> </a:t>
            </a:r>
            <a:r>
              <a:rPr lang="en-US" altLang="zh-CN" dirty="0"/>
              <a:t>the</a:t>
            </a:r>
            <a:r>
              <a:rPr lang="zh-CN" altLang="en-US" dirty="0"/>
              <a:t> </a:t>
            </a:r>
            <a:r>
              <a:rPr lang="en-US" altLang="zh-CN" dirty="0"/>
              <a:t>base</a:t>
            </a:r>
            <a:r>
              <a:rPr lang="zh-CN" altLang="en-US" dirty="0"/>
              <a:t> </a:t>
            </a:r>
            <a:r>
              <a:rPr lang="en-US" altLang="zh-CN" dirty="0"/>
              <a:t>version</a:t>
            </a:r>
          </a:p>
        </p:txBody>
      </p:sp>
      <p:cxnSp>
        <p:nvCxnSpPr>
          <p:cNvPr id="4" name="Straight Arrow Connector 3">
            <a:extLst>
              <a:ext uri="{FF2B5EF4-FFF2-40B4-BE49-F238E27FC236}">
                <a16:creationId xmlns:a16="http://schemas.microsoft.com/office/drawing/2014/main" id="{558AD95D-78C9-E04B-ABFD-AA244C1FF908}"/>
              </a:ext>
            </a:extLst>
          </p:cNvPr>
          <p:cNvCxnSpPr>
            <a:cxnSpLocks/>
          </p:cNvCxnSpPr>
          <p:nvPr/>
        </p:nvCxnSpPr>
        <p:spPr>
          <a:xfrm flipV="1">
            <a:off x="6772759" y="4412342"/>
            <a:ext cx="1901398" cy="624607"/>
          </a:xfrm>
          <a:prstGeom prst="straightConnector1">
            <a:avLst/>
          </a:prstGeom>
          <a:ln w="28575">
            <a:solidFill>
              <a:srgbClr val="49AC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0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0" y="1012825"/>
            <a:ext cx="12192000" cy="1812018"/>
          </a:xfrm>
        </p:spPr>
        <p:txBody>
          <a:bodyPr>
            <a:normAutofit fontScale="90000"/>
          </a:bodyPr>
          <a:lstStyle/>
          <a:p>
            <a:pPr algn="ctr">
              <a:lnSpc>
                <a:spcPct val="130000"/>
              </a:lnSpc>
              <a:spcBef>
                <a:spcPts val="0"/>
              </a:spcBef>
            </a:pPr>
            <a:r>
              <a:rPr lang="en-US" altLang="zh-CN" sz="6000" b="1" dirty="0"/>
              <a:t>Implementation</a:t>
            </a:r>
            <a:r>
              <a:rPr lang="zh-CN" altLang="en-US" sz="6000" b="1" dirty="0"/>
              <a:t> </a:t>
            </a:r>
            <a:r>
              <a:rPr lang="en-US" altLang="zh-CN" sz="6000" b="1" dirty="0"/>
              <a:t>and</a:t>
            </a:r>
            <a:r>
              <a:rPr lang="zh-CN" altLang="en-US" sz="6000" b="1" dirty="0"/>
              <a:t> </a:t>
            </a:r>
            <a:r>
              <a:rPr lang="en-US" altLang="zh-CN" sz="6000" b="1" dirty="0"/>
              <a:t>Evaluation</a:t>
            </a:r>
            <a:br>
              <a:rPr lang="en-US" altLang="zh-CN" dirty="0"/>
            </a:br>
            <a:r>
              <a:rPr lang="en-US" altLang="zh-CN" dirty="0">
                <a:solidFill>
                  <a:srgbClr val="0070C0"/>
                </a:solidFill>
                <a:hlinkClick r:id="rId3">
                  <a:extLst>
                    <a:ext uri="{A12FA001-AC4F-418D-AE19-62706E023703}">
                      <ahyp:hlinkClr xmlns:ahyp="http://schemas.microsoft.com/office/drawing/2018/hyperlinkcolor" val="tx"/>
                    </a:ext>
                  </a:extLst>
                </a:hlinkClick>
              </a:rPr>
              <a:t>https://ufc2.github.io/</a:t>
            </a:r>
            <a:r>
              <a:rPr lang="zh-CN" altLang="en-US" dirty="0"/>
              <a:t> </a:t>
            </a:r>
            <a:endParaRPr lang="en-US" dirty="0"/>
          </a:p>
        </p:txBody>
      </p:sp>
      <p:sp>
        <p:nvSpPr>
          <p:cNvPr id="6" name="Title 1">
            <a:extLst>
              <a:ext uri="{FF2B5EF4-FFF2-40B4-BE49-F238E27FC236}">
                <a16:creationId xmlns:a16="http://schemas.microsoft.com/office/drawing/2014/main" id="{9EFFF5D6-C767-4D4A-A05C-A954985E0D31}"/>
              </a:ext>
            </a:extLst>
          </p:cNvPr>
          <p:cNvSpPr txBox="1">
            <a:spLocks/>
          </p:cNvSpPr>
          <p:nvPr/>
        </p:nvSpPr>
        <p:spPr>
          <a:xfrm>
            <a:off x="460858" y="3436714"/>
            <a:ext cx="11605956" cy="29332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zh-CN" sz="3700" dirty="0"/>
              <a:t>UFC2</a:t>
            </a:r>
            <a:r>
              <a:rPr lang="zh-CN" altLang="en-US" sz="3700" dirty="0"/>
              <a:t> </a:t>
            </a:r>
            <a:r>
              <a:rPr lang="en-US" altLang="zh-CN" sz="3700" dirty="0"/>
              <a:t>(User-Friendly Collaborative Cloud)</a:t>
            </a:r>
          </a:p>
          <a:p>
            <a:pPr marL="571500" indent="-571500">
              <a:lnSpc>
                <a:spcPct val="120000"/>
              </a:lnSpc>
              <a:buFont typeface="Wingdings" pitchFamily="2" charset="2"/>
              <a:buChar char="Ø"/>
            </a:pPr>
            <a:r>
              <a:rPr lang="en-US" altLang="zh-CN" sz="3700" dirty="0"/>
              <a:t>5000</a:t>
            </a:r>
            <a:r>
              <a:rPr lang="zh-CN" altLang="en-US" sz="3700" dirty="0"/>
              <a:t> </a:t>
            </a:r>
            <a:r>
              <a:rPr lang="en-US" altLang="zh-CN" sz="3700" dirty="0"/>
              <a:t>lines</a:t>
            </a:r>
            <a:r>
              <a:rPr lang="zh-CN" altLang="en-US" sz="3700" dirty="0"/>
              <a:t> </a:t>
            </a:r>
            <a:r>
              <a:rPr lang="en-US" altLang="zh-CN" sz="3700" dirty="0"/>
              <a:t>of</a:t>
            </a:r>
            <a:r>
              <a:rPr lang="zh-CN" altLang="en-US" sz="3700" dirty="0"/>
              <a:t> </a:t>
            </a:r>
            <a:r>
              <a:rPr lang="en-US" altLang="zh-CN" sz="3700" dirty="0"/>
              <a:t>Python</a:t>
            </a:r>
            <a:r>
              <a:rPr lang="zh-CN" altLang="en-US" sz="3700" dirty="0"/>
              <a:t> </a:t>
            </a:r>
            <a:r>
              <a:rPr lang="en-US" altLang="zh-CN" sz="3700" dirty="0"/>
              <a:t>code</a:t>
            </a:r>
          </a:p>
          <a:p>
            <a:pPr marL="571500" indent="-571500">
              <a:lnSpc>
                <a:spcPct val="120000"/>
              </a:lnSpc>
              <a:buFont typeface="Wingdings" pitchFamily="2" charset="2"/>
              <a:buChar char="Ø"/>
            </a:pPr>
            <a:r>
              <a:rPr lang="en-US" altLang="zh-CN" sz="3700" dirty="0"/>
              <a:t>Deployed</a:t>
            </a:r>
            <a:r>
              <a:rPr lang="zh-CN" altLang="en-US" sz="3700" dirty="0"/>
              <a:t> </a:t>
            </a:r>
            <a:r>
              <a:rPr lang="en-US" altLang="zh-CN" sz="3700" dirty="0"/>
              <a:t>at</a:t>
            </a:r>
            <a:r>
              <a:rPr lang="zh-CN" altLang="en-US" sz="3700" dirty="0"/>
              <a:t> </a:t>
            </a:r>
            <a:r>
              <a:rPr lang="en-US" altLang="zh-CN" sz="3700" dirty="0"/>
              <a:t>Amazon</a:t>
            </a:r>
            <a:r>
              <a:rPr lang="zh-CN" altLang="en-US" sz="3700" dirty="0"/>
              <a:t> </a:t>
            </a:r>
            <a:r>
              <a:rPr lang="en-US" altLang="zh-CN" sz="3700" dirty="0"/>
              <a:t>AWS</a:t>
            </a:r>
            <a:r>
              <a:rPr lang="zh-CN" altLang="en-US" sz="3700" dirty="0"/>
              <a:t> </a:t>
            </a:r>
            <a:r>
              <a:rPr lang="en-US" altLang="zh-CN" sz="3700" dirty="0"/>
              <a:t>(S3+EFS)</a:t>
            </a:r>
          </a:p>
          <a:p>
            <a:pPr marL="571500" indent="-571500">
              <a:lnSpc>
                <a:spcPct val="120000"/>
              </a:lnSpc>
              <a:buFont typeface="Wingdings" pitchFamily="2" charset="2"/>
              <a:buChar char="Ø"/>
            </a:pPr>
            <a:r>
              <a:rPr lang="en-US" altLang="zh-CN" sz="3700" dirty="0"/>
              <a:t>Compatible</a:t>
            </a:r>
            <a:r>
              <a:rPr lang="zh-CN" altLang="en-US" sz="3700" dirty="0"/>
              <a:t> </a:t>
            </a:r>
            <a:r>
              <a:rPr lang="en-US" altLang="zh-CN" sz="3700" dirty="0"/>
              <a:t>with</a:t>
            </a:r>
            <a:r>
              <a:rPr lang="zh-CN" altLang="en-US" sz="3700" dirty="0"/>
              <a:t> </a:t>
            </a:r>
            <a:r>
              <a:rPr lang="en-US" altLang="zh-CN" sz="3700" dirty="0"/>
              <a:t>mainstream</a:t>
            </a:r>
            <a:r>
              <a:rPr lang="zh-CN" altLang="en-US" sz="3700" dirty="0"/>
              <a:t> </a:t>
            </a:r>
            <a:r>
              <a:rPr lang="en-US" altLang="zh-CN" sz="3700" dirty="0"/>
              <a:t>cloud</a:t>
            </a:r>
            <a:r>
              <a:rPr lang="zh-CN" altLang="en-US" sz="3700" dirty="0"/>
              <a:t> </a:t>
            </a:r>
            <a:r>
              <a:rPr lang="en-US" altLang="zh-CN" sz="3700" dirty="0"/>
              <a:t>storage</a:t>
            </a:r>
            <a:r>
              <a:rPr lang="zh-CN" altLang="en-US" sz="3700" dirty="0"/>
              <a:t> </a:t>
            </a:r>
            <a:r>
              <a:rPr lang="en-US" altLang="zh-CN" sz="3700" dirty="0"/>
              <a:t>architecture</a:t>
            </a:r>
          </a:p>
        </p:txBody>
      </p:sp>
    </p:spTree>
    <p:extLst>
      <p:ext uri="{BB962C8B-B14F-4D97-AF65-F5344CB8AC3E}">
        <p14:creationId xmlns:p14="http://schemas.microsoft.com/office/powerpoint/2010/main" val="677363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CE0F-6892-3240-AAA2-DD902DE344A7}"/>
              </a:ext>
            </a:extLst>
          </p:cNvPr>
          <p:cNvSpPr>
            <a:spLocks noGrp="1"/>
          </p:cNvSpPr>
          <p:nvPr>
            <p:ph type="title"/>
          </p:nvPr>
        </p:nvSpPr>
        <p:spPr>
          <a:xfrm>
            <a:off x="122519" y="106610"/>
            <a:ext cx="12493101" cy="1325563"/>
          </a:xfrm>
        </p:spPr>
        <p:txBody>
          <a:bodyPr>
            <a:normAutofit/>
          </a:bodyPr>
          <a:lstStyle/>
          <a:p>
            <a:r>
              <a:rPr lang="en-US" sz="3500" dirty="0">
                <a:latin typeface="Helvetica" pitchFamily="2" charset="0"/>
              </a:rPr>
              <a:t>How do you collaborate with your colleague</a:t>
            </a:r>
            <a:r>
              <a:rPr lang="en-US" altLang="zh-CN" sz="3500" dirty="0">
                <a:latin typeface="Helvetica" pitchFamily="2" charset="0"/>
              </a:rPr>
              <a:t>s</a:t>
            </a:r>
            <a:r>
              <a:rPr lang="zh-CN" altLang="en-US" sz="3500" dirty="0">
                <a:latin typeface="Helvetica" pitchFamily="2" charset="0"/>
              </a:rPr>
              <a:t> </a:t>
            </a:r>
            <a:r>
              <a:rPr lang="en-US" altLang="zh-CN" sz="3500" dirty="0">
                <a:latin typeface="Helvetica" pitchFamily="2" charset="0"/>
              </a:rPr>
              <a:t>&amp;</a:t>
            </a:r>
            <a:r>
              <a:rPr lang="zh-CN" altLang="en-US" sz="3500" dirty="0">
                <a:latin typeface="Helvetica" pitchFamily="2" charset="0"/>
              </a:rPr>
              <a:t> </a:t>
            </a:r>
            <a:r>
              <a:rPr lang="en-US" altLang="zh-CN" sz="3500" dirty="0">
                <a:latin typeface="Helvetica" pitchFamily="2" charset="0"/>
              </a:rPr>
              <a:t>teammates</a:t>
            </a:r>
            <a:r>
              <a:rPr lang="en-US" sz="3500" dirty="0">
                <a:latin typeface="Helvetica" pitchFamily="2" charset="0"/>
              </a:rPr>
              <a:t>?</a:t>
            </a:r>
          </a:p>
        </p:txBody>
      </p:sp>
      <p:sp>
        <p:nvSpPr>
          <p:cNvPr id="10" name="文本框 32">
            <a:extLst>
              <a:ext uri="{FF2B5EF4-FFF2-40B4-BE49-F238E27FC236}">
                <a16:creationId xmlns:a16="http://schemas.microsoft.com/office/drawing/2014/main" id="{F5B7B670-B905-2E46-BD99-9B11CC0C66C3}"/>
              </a:ext>
            </a:extLst>
          </p:cNvPr>
          <p:cNvSpPr txBox="1"/>
          <p:nvPr/>
        </p:nvSpPr>
        <p:spPr>
          <a:xfrm>
            <a:off x="512870" y="3457712"/>
            <a:ext cx="3192747"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Emails &amp; IM Apps</a:t>
            </a:r>
          </a:p>
        </p:txBody>
      </p:sp>
      <p:pic>
        <p:nvPicPr>
          <p:cNvPr id="13" name="Picture 12">
            <a:extLst>
              <a:ext uri="{FF2B5EF4-FFF2-40B4-BE49-F238E27FC236}">
                <a16:creationId xmlns:a16="http://schemas.microsoft.com/office/drawing/2014/main" id="{AA861E7D-086E-0340-99D1-9923B2DC3C59}"/>
              </a:ext>
            </a:extLst>
          </p:cNvPr>
          <p:cNvPicPr>
            <a:picLocks noChangeAspect="1"/>
          </p:cNvPicPr>
          <p:nvPr/>
        </p:nvPicPr>
        <p:blipFill>
          <a:blip r:embed="rId3"/>
          <a:stretch>
            <a:fillRect/>
          </a:stretch>
        </p:blipFill>
        <p:spPr>
          <a:xfrm>
            <a:off x="2339626" y="1781317"/>
            <a:ext cx="1184406" cy="1184406"/>
          </a:xfrm>
          <a:prstGeom prst="rect">
            <a:avLst/>
          </a:prstGeom>
        </p:spPr>
      </p:pic>
      <p:pic>
        <p:nvPicPr>
          <p:cNvPr id="15" name="Picture 14">
            <a:extLst>
              <a:ext uri="{FF2B5EF4-FFF2-40B4-BE49-F238E27FC236}">
                <a16:creationId xmlns:a16="http://schemas.microsoft.com/office/drawing/2014/main" id="{CF8DCC1C-132B-B045-849A-F88B56072484}"/>
              </a:ext>
            </a:extLst>
          </p:cNvPr>
          <p:cNvPicPr>
            <a:picLocks noChangeAspect="1"/>
          </p:cNvPicPr>
          <p:nvPr/>
        </p:nvPicPr>
        <p:blipFill>
          <a:blip r:embed="rId4"/>
          <a:stretch>
            <a:fillRect/>
          </a:stretch>
        </p:blipFill>
        <p:spPr>
          <a:xfrm>
            <a:off x="750865" y="1662320"/>
            <a:ext cx="1422400" cy="1422400"/>
          </a:xfrm>
          <a:prstGeom prst="rect">
            <a:avLst/>
          </a:prstGeom>
        </p:spPr>
      </p:pic>
      <p:pic>
        <p:nvPicPr>
          <p:cNvPr id="19" name="Picture 18">
            <a:extLst>
              <a:ext uri="{FF2B5EF4-FFF2-40B4-BE49-F238E27FC236}">
                <a16:creationId xmlns:a16="http://schemas.microsoft.com/office/drawing/2014/main" id="{B297CD27-7E1D-B74D-85A4-A2C694F8A1F1}"/>
              </a:ext>
            </a:extLst>
          </p:cNvPr>
          <p:cNvPicPr>
            <a:picLocks noChangeAspect="1"/>
          </p:cNvPicPr>
          <p:nvPr/>
        </p:nvPicPr>
        <p:blipFill>
          <a:blip r:embed="rId5"/>
          <a:stretch>
            <a:fillRect/>
          </a:stretch>
        </p:blipFill>
        <p:spPr>
          <a:xfrm>
            <a:off x="4692431" y="1678235"/>
            <a:ext cx="1422400" cy="1422400"/>
          </a:xfrm>
          <a:prstGeom prst="rect">
            <a:avLst/>
          </a:prstGeom>
        </p:spPr>
      </p:pic>
      <p:pic>
        <p:nvPicPr>
          <p:cNvPr id="20" name="Picture 19">
            <a:extLst>
              <a:ext uri="{FF2B5EF4-FFF2-40B4-BE49-F238E27FC236}">
                <a16:creationId xmlns:a16="http://schemas.microsoft.com/office/drawing/2014/main" id="{408BD72D-60AB-0540-87BD-7B2ED409F2E4}"/>
              </a:ext>
            </a:extLst>
          </p:cNvPr>
          <p:cNvPicPr>
            <a:picLocks noChangeAspect="1"/>
          </p:cNvPicPr>
          <p:nvPr/>
        </p:nvPicPr>
        <p:blipFill>
          <a:blip r:embed="rId6"/>
          <a:stretch>
            <a:fillRect/>
          </a:stretch>
        </p:blipFill>
        <p:spPr>
          <a:xfrm>
            <a:off x="6199961" y="1751887"/>
            <a:ext cx="1120384" cy="1316179"/>
          </a:xfrm>
          <a:prstGeom prst="rect">
            <a:avLst/>
          </a:prstGeom>
        </p:spPr>
      </p:pic>
      <p:pic>
        <p:nvPicPr>
          <p:cNvPr id="21" name="Picture 20">
            <a:extLst>
              <a:ext uri="{FF2B5EF4-FFF2-40B4-BE49-F238E27FC236}">
                <a16:creationId xmlns:a16="http://schemas.microsoft.com/office/drawing/2014/main" id="{AA7B8A4B-8119-6246-9FBC-1B6BD7752C83}"/>
              </a:ext>
            </a:extLst>
          </p:cNvPr>
          <p:cNvPicPr>
            <a:picLocks noChangeAspect="1"/>
          </p:cNvPicPr>
          <p:nvPr/>
        </p:nvPicPr>
        <p:blipFill>
          <a:blip r:embed="rId7"/>
          <a:stretch>
            <a:fillRect/>
          </a:stretch>
        </p:blipFill>
        <p:spPr>
          <a:xfrm>
            <a:off x="8162587" y="1678236"/>
            <a:ext cx="1422400" cy="1422400"/>
          </a:xfrm>
          <a:prstGeom prst="rect">
            <a:avLst/>
          </a:prstGeom>
        </p:spPr>
      </p:pic>
      <p:pic>
        <p:nvPicPr>
          <p:cNvPr id="22" name="Picture 21">
            <a:extLst>
              <a:ext uri="{FF2B5EF4-FFF2-40B4-BE49-F238E27FC236}">
                <a16:creationId xmlns:a16="http://schemas.microsoft.com/office/drawing/2014/main" id="{58704B02-3C45-B041-94CC-46B844609FD4}"/>
              </a:ext>
            </a:extLst>
          </p:cNvPr>
          <p:cNvPicPr>
            <a:picLocks noChangeAspect="1"/>
          </p:cNvPicPr>
          <p:nvPr/>
        </p:nvPicPr>
        <p:blipFill>
          <a:blip r:embed="rId8"/>
          <a:stretch>
            <a:fillRect/>
          </a:stretch>
        </p:blipFill>
        <p:spPr>
          <a:xfrm>
            <a:off x="9554541" y="2041742"/>
            <a:ext cx="1436039" cy="787505"/>
          </a:xfrm>
          <a:prstGeom prst="rect">
            <a:avLst/>
          </a:prstGeom>
        </p:spPr>
      </p:pic>
      <p:pic>
        <p:nvPicPr>
          <p:cNvPr id="23" name="Picture 22">
            <a:extLst>
              <a:ext uri="{FF2B5EF4-FFF2-40B4-BE49-F238E27FC236}">
                <a16:creationId xmlns:a16="http://schemas.microsoft.com/office/drawing/2014/main" id="{D1845CA6-15FB-6D41-BC1C-312D1458EE8B}"/>
              </a:ext>
            </a:extLst>
          </p:cNvPr>
          <p:cNvPicPr>
            <a:picLocks noChangeAspect="1"/>
          </p:cNvPicPr>
          <p:nvPr/>
        </p:nvPicPr>
        <p:blipFill>
          <a:blip r:embed="rId9"/>
          <a:stretch>
            <a:fillRect/>
          </a:stretch>
        </p:blipFill>
        <p:spPr>
          <a:xfrm>
            <a:off x="10976941" y="1846326"/>
            <a:ext cx="853458" cy="1086219"/>
          </a:xfrm>
          <a:prstGeom prst="rect">
            <a:avLst/>
          </a:prstGeom>
        </p:spPr>
      </p:pic>
      <p:sp>
        <p:nvSpPr>
          <p:cNvPr id="24" name="文本框 32">
            <a:extLst>
              <a:ext uri="{FF2B5EF4-FFF2-40B4-BE49-F238E27FC236}">
                <a16:creationId xmlns:a16="http://schemas.microsoft.com/office/drawing/2014/main" id="{FCED1B3E-F76D-6745-87D2-93DCA18CF8F2}"/>
              </a:ext>
            </a:extLst>
          </p:cNvPr>
          <p:cNvSpPr txBox="1"/>
          <p:nvPr/>
        </p:nvSpPr>
        <p:spPr>
          <a:xfrm>
            <a:off x="4385848" y="3457712"/>
            <a:ext cx="3217403"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Dedicated Online Editors</a:t>
            </a:r>
          </a:p>
        </p:txBody>
      </p:sp>
      <p:sp>
        <p:nvSpPr>
          <p:cNvPr id="25" name="文本框 32">
            <a:extLst>
              <a:ext uri="{FF2B5EF4-FFF2-40B4-BE49-F238E27FC236}">
                <a16:creationId xmlns:a16="http://schemas.microsoft.com/office/drawing/2014/main" id="{14413024-68DA-124E-BE66-5B47E80575A8}"/>
              </a:ext>
            </a:extLst>
          </p:cNvPr>
          <p:cNvSpPr txBox="1"/>
          <p:nvPr/>
        </p:nvSpPr>
        <p:spPr>
          <a:xfrm>
            <a:off x="8208346" y="3457712"/>
            <a:ext cx="3801946"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Version</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Control</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Systems</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32">
            <a:extLst>
              <a:ext uri="{FF2B5EF4-FFF2-40B4-BE49-F238E27FC236}">
                <a16:creationId xmlns:a16="http://schemas.microsoft.com/office/drawing/2014/main" id="{2C226A31-063B-0F46-B209-20D953634439}"/>
              </a:ext>
            </a:extLst>
          </p:cNvPr>
          <p:cNvSpPr txBox="1"/>
          <p:nvPr/>
        </p:nvSpPr>
        <p:spPr>
          <a:xfrm>
            <a:off x="4385847" y="4340772"/>
            <a:ext cx="3217403"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web-based, easy-to-use</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文本框 32">
            <a:extLst>
              <a:ext uri="{FF2B5EF4-FFF2-40B4-BE49-F238E27FC236}">
                <a16:creationId xmlns:a16="http://schemas.microsoft.com/office/drawing/2014/main" id="{0FAA0BCE-318B-0545-9666-DE704769523E}"/>
              </a:ext>
            </a:extLst>
          </p:cNvPr>
          <p:cNvSpPr txBox="1"/>
          <p:nvPr/>
        </p:nvSpPr>
        <p:spPr>
          <a:xfrm>
            <a:off x="4385847" y="5243740"/>
            <a:ext cx="3217403" cy="442674"/>
          </a:xfrm>
          <a:prstGeom prst="flowChartAlternateProcess">
            <a:avLst/>
          </a:prstGeom>
          <a:solidFill>
            <a:schemeClr val="accent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limited functions</a:t>
            </a:r>
          </a:p>
        </p:txBody>
      </p:sp>
      <p:sp>
        <p:nvSpPr>
          <p:cNvPr id="31" name="文本框 32">
            <a:extLst>
              <a:ext uri="{FF2B5EF4-FFF2-40B4-BE49-F238E27FC236}">
                <a16:creationId xmlns:a16="http://schemas.microsoft.com/office/drawing/2014/main" id="{3B369416-FA24-3040-97F1-C21F1D93E38A}"/>
              </a:ext>
            </a:extLst>
          </p:cNvPr>
          <p:cNvSpPr txBox="1"/>
          <p:nvPr/>
        </p:nvSpPr>
        <p:spPr>
          <a:xfrm>
            <a:off x="4385847" y="6058440"/>
            <a:ext cx="3217403" cy="442674"/>
          </a:xfrm>
          <a:prstGeom prst="flowChartAlternateProcess">
            <a:avLst/>
          </a:prstGeom>
          <a:solidFill>
            <a:srgbClr val="0070C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“walled-garden” concerns</a:t>
            </a:r>
          </a:p>
        </p:txBody>
      </p:sp>
      <p:sp>
        <p:nvSpPr>
          <p:cNvPr id="33" name="文本框 32">
            <a:extLst>
              <a:ext uri="{FF2B5EF4-FFF2-40B4-BE49-F238E27FC236}">
                <a16:creationId xmlns:a16="http://schemas.microsoft.com/office/drawing/2014/main" id="{8E374F42-D350-0C4C-AA71-8C19DCF42BD9}"/>
              </a:ext>
            </a:extLst>
          </p:cNvPr>
          <p:cNvSpPr txBox="1"/>
          <p:nvPr/>
        </p:nvSpPr>
        <p:spPr>
          <a:xfrm>
            <a:off x="8208346" y="4340772"/>
            <a:ext cx="3801946"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fine-grained</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conflict</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resolution</a:t>
            </a:r>
          </a:p>
        </p:txBody>
      </p:sp>
      <p:sp>
        <p:nvSpPr>
          <p:cNvPr id="34" name="文本框 32">
            <a:extLst>
              <a:ext uri="{FF2B5EF4-FFF2-40B4-BE49-F238E27FC236}">
                <a16:creationId xmlns:a16="http://schemas.microsoft.com/office/drawing/2014/main" id="{9235BBE6-C558-A542-A873-968A177D5940}"/>
              </a:ext>
            </a:extLst>
          </p:cNvPr>
          <p:cNvSpPr txBox="1"/>
          <p:nvPr/>
        </p:nvSpPr>
        <p:spPr>
          <a:xfrm>
            <a:off x="8208346" y="5243740"/>
            <a:ext cx="3801946" cy="442674"/>
          </a:xfrm>
          <a:prstGeom prst="flowChartAlternateProcess">
            <a:avLst/>
          </a:prstGeom>
          <a:solidFill>
            <a:schemeClr val="accent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complex</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instructions</a:t>
            </a:r>
          </a:p>
        </p:txBody>
      </p:sp>
      <p:sp>
        <p:nvSpPr>
          <p:cNvPr id="35" name="文本框 32">
            <a:extLst>
              <a:ext uri="{FF2B5EF4-FFF2-40B4-BE49-F238E27FC236}">
                <a16:creationId xmlns:a16="http://schemas.microsoft.com/office/drawing/2014/main" id="{99519BD9-1457-E944-BACC-892BBA558655}"/>
              </a:ext>
            </a:extLst>
          </p:cNvPr>
          <p:cNvSpPr txBox="1"/>
          <p:nvPr/>
        </p:nvSpPr>
        <p:spPr>
          <a:xfrm>
            <a:off x="8208346" y="6058440"/>
            <a:ext cx="3801946" cy="442674"/>
          </a:xfrm>
          <a:prstGeom prst="flowChartAlternateProcess">
            <a:avLst/>
          </a:prstGeom>
          <a:solidFill>
            <a:schemeClr val="accent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not user-friendly</a:t>
            </a:r>
          </a:p>
        </p:txBody>
      </p:sp>
      <p:sp>
        <p:nvSpPr>
          <p:cNvPr id="36" name="文本框 32">
            <a:extLst>
              <a:ext uri="{FF2B5EF4-FFF2-40B4-BE49-F238E27FC236}">
                <a16:creationId xmlns:a16="http://schemas.microsoft.com/office/drawing/2014/main" id="{7922A0A0-086E-144C-95EC-51DFBCA66FE6}"/>
              </a:ext>
            </a:extLst>
          </p:cNvPr>
          <p:cNvSpPr txBox="1"/>
          <p:nvPr/>
        </p:nvSpPr>
        <p:spPr>
          <a:xfrm>
            <a:off x="512869" y="4340772"/>
            <a:ext cx="3192747" cy="442674"/>
          </a:xfrm>
          <a:prstGeom prst="flowChartAlternateProcess">
            <a:avLst/>
          </a:prstGeom>
          <a:solidFill>
            <a:srgbClr val="15A99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traditional,</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easy-to-grasp</a:t>
            </a:r>
          </a:p>
        </p:txBody>
      </p:sp>
      <p:sp>
        <p:nvSpPr>
          <p:cNvPr id="37" name="文本框 32">
            <a:extLst>
              <a:ext uri="{FF2B5EF4-FFF2-40B4-BE49-F238E27FC236}">
                <a16:creationId xmlns:a16="http://schemas.microsoft.com/office/drawing/2014/main" id="{A07681CA-A798-184B-A918-5FC057173F9C}"/>
              </a:ext>
            </a:extLst>
          </p:cNvPr>
          <p:cNvSpPr txBox="1"/>
          <p:nvPr/>
        </p:nvSpPr>
        <p:spPr>
          <a:xfrm>
            <a:off x="488213" y="5243740"/>
            <a:ext cx="3217403" cy="442674"/>
          </a:xfrm>
          <a:prstGeom prst="flowChartAlternateProcess">
            <a:avLst/>
          </a:prstGeom>
          <a:solidFill>
            <a:schemeClr val="accent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low</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work</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efficiency</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8" name="文本框 32">
            <a:extLst>
              <a:ext uri="{FF2B5EF4-FFF2-40B4-BE49-F238E27FC236}">
                <a16:creationId xmlns:a16="http://schemas.microsoft.com/office/drawing/2014/main" id="{750CF27E-C07D-1041-88F4-DDC919B25FD8}"/>
              </a:ext>
            </a:extLst>
          </p:cNvPr>
          <p:cNvSpPr txBox="1"/>
          <p:nvPr/>
        </p:nvSpPr>
        <p:spPr>
          <a:xfrm>
            <a:off x="488212" y="6058440"/>
            <a:ext cx="3217403" cy="442674"/>
          </a:xfrm>
          <a:prstGeom prst="flowChartAlternateProcess">
            <a:avLst/>
          </a:prstGeom>
          <a:solidFill>
            <a:schemeClr val="accent1"/>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cannot</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work</a:t>
            </a:r>
            <a:r>
              <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concurrently</a:t>
            </a:r>
          </a:p>
        </p:txBody>
      </p:sp>
    </p:spTree>
    <p:extLst>
      <p:ext uri="{BB962C8B-B14F-4D97-AF65-F5344CB8AC3E}">
        <p14:creationId xmlns:p14="http://schemas.microsoft.com/office/powerpoint/2010/main" val="423486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534430"/>
          </a:xfrm>
        </p:spPr>
        <p:txBody>
          <a:bodyPr>
            <a:normAutofit/>
          </a:bodyPr>
          <a:lstStyle/>
          <a:p>
            <a:r>
              <a:rPr lang="en-US" altLang="zh-CN" dirty="0">
                <a:latin typeface="Helvetica" pitchFamily="2" charset="0"/>
              </a:rPr>
              <a:t>Effectiveness of conflict resolution</a:t>
            </a:r>
            <a:endParaRPr lang="en-US" dirty="0">
              <a:latin typeface="Helvetica" pitchFamily="2" charset="0"/>
            </a:endParaRPr>
          </a:p>
        </p:txBody>
      </p:sp>
      <p:pic>
        <p:nvPicPr>
          <p:cNvPr id="4" name="Picture 3">
            <a:extLst>
              <a:ext uri="{FF2B5EF4-FFF2-40B4-BE49-F238E27FC236}">
                <a16:creationId xmlns:a16="http://schemas.microsoft.com/office/drawing/2014/main" id="{0462DF55-5E68-ED46-AC20-17BBFC1D2E57}"/>
              </a:ext>
            </a:extLst>
          </p:cNvPr>
          <p:cNvPicPr>
            <a:picLocks noChangeAspect="1"/>
          </p:cNvPicPr>
          <p:nvPr/>
        </p:nvPicPr>
        <p:blipFill>
          <a:blip r:embed="rId3"/>
          <a:stretch>
            <a:fillRect/>
          </a:stretch>
        </p:blipFill>
        <p:spPr>
          <a:xfrm>
            <a:off x="-5443" y="1436914"/>
            <a:ext cx="11849100" cy="2768600"/>
          </a:xfrm>
          <a:prstGeom prst="rect">
            <a:avLst/>
          </a:prstGeom>
        </p:spPr>
      </p:pic>
      <p:sp>
        <p:nvSpPr>
          <p:cNvPr id="9" name="文本框 28">
            <a:extLst>
              <a:ext uri="{FF2B5EF4-FFF2-40B4-BE49-F238E27FC236}">
                <a16:creationId xmlns:a16="http://schemas.microsoft.com/office/drawing/2014/main" id="{4046F48C-0733-EF42-ADD7-C1BAD952EB62}"/>
              </a:ext>
            </a:extLst>
          </p:cNvPr>
          <p:cNvSpPr txBox="1"/>
          <p:nvPr/>
        </p:nvSpPr>
        <p:spPr>
          <a:xfrm>
            <a:off x="490461" y="4774194"/>
            <a:ext cx="5586489" cy="1384995"/>
          </a:xfrm>
          <a:prstGeom prst="rect">
            <a:avLst/>
          </a:prstGeom>
          <a:noFill/>
          <a:ln>
            <a:solidFill>
              <a:schemeClr val="tx1"/>
            </a:solidFill>
            <a:prstDash val="sysDot"/>
          </a:ln>
        </p:spPr>
        <p:txBody>
          <a:bodyPr wrap="square" rtlCol="0">
            <a:spAutoFit/>
          </a:bodyPr>
          <a:lstStyle/>
          <a:p>
            <a:r>
              <a:rPr kumimoji="1" lang="en-US" altLang="zh-CN" sz="2800" dirty="0"/>
              <a:t>The conflict rate is about 4%.</a:t>
            </a:r>
            <a:r>
              <a:rPr kumimoji="1" lang="zh-CN" altLang="en-US" sz="2800" dirty="0"/>
              <a:t> </a:t>
            </a:r>
            <a:endParaRPr kumimoji="1" lang="en-US" altLang="zh-CN" sz="2800" dirty="0"/>
          </a:p>
          <a:p>
            <a:r>
              <a:rPr kumimoji="1" lang="en-US" altLang="zh-CN" sz="2800" dirty="0"/>
              <a:t>Among these conflicts, a very small proportion of them are true conflicts</a:t>
            </a:r>
          </a:p>
        </p:txBody>
      </p:sp>
      <p:sp>
        <p:nvSpPr>
          <p:cNvPr id="11" name="文本框 28">
            <a:extLst>
              <a:ext uri="{FF2B5EF4-FFF2-40B4-BE49-F238E27FC236}">
                <a16:creationId xmlns:a16="http://schemas.microsoft.com/office/drawing/2014/main" id="{F457B5E4-BBA0-E44B-AD78-1DDFC9165555}"/>
              </a:ext>
            </a:extLst>
          </p:cNvPr>
          <p:cNvSpPr txBox="1"/>
          <p:nvPr/>
        </p:nvSpPr>
        <p:spPr>
          <a:xfrm>
            <a:off x="7724019" y="4831344"/>
            <a:ext cx="4119638" cy="1077218"/>
          </a:xfrm>
          <a:prstGeom prst="rect">
            <a:avLst/>
          </a:prstGeom>
          <a:noFill/>
          <a:ln w="12700">
            <a:solidFill>
              <a:srgbClr val="49ACF0"/>
            </a:solidFill>
            <a:prstDash val="sysDot"/>
          </a:ln>
        </p:spPr>
        <p:txBody>
          <a:bodyPr wrap="square" rtlCol="0">
            <a:spAutoFit/>
          </a:bodyPr>
          <a:lstStyle/>
          <a:p>
            <a:r>
              <a:rPr kumimoji="1" lang="en-US" altLang="zh-CN" sz="3200" dirty="0"/>
              <a:t>Effectively</a:t>
            </a:r>
            <a:r>
              <a:rPr kumimoji="1" lang="zh-CN" altLang="en-US" sz="3200" dirty="0"/>
              <a:t> </a:t>
            </a:r>
            <a:r>
              <a:rPr kumimoji="1" lang="en-US" altLang="zh-CN" sz="3200" dirty="0"/>
              <a:t>solved</a:t>
            </a:r>
            <a:r>
              <a:rPr kumimoji="1" lang="zh-CN" altLang="en-US" sz="3200" dirty="0"/>
              <a:t> </a:t>
            </a:r>
            <a:r>
              <a:rPr kumimoji="1" lang="en-US" altLang="zh-CN" sz="3200" dirty="0"/>
              <a:t>98%</a:t>
            </a:r>
            <a:r>
              <a:rPr kumimoji="1" lang="zh-CN" altLang="en-US" sz="3200" dirty="0"/>
              <a:t> </a:t>
            </a:r>
            <a:r>
              <a:rPr kumimoji="1" lang="en-US" altLang="zh-CN" sz="3200" dirty="0"/>
              <a:t>of</a:t>
            </a:r>
            <a:r>
              <a:rPr kumimoji="1" lang="zh-CN" altLang="en-US" sz="3200" dirty="0"/>
              <a:t> </a:t>
            </a:r>
            <a:r>
              <a:rPr kumimoji="1" lang="en-US" altLang="zh-CN" sz="3200" dirty="0"/>
              <a:t>the</a:t>
            </a:r>
            <a:r>
              <a:rPr kumimoji="1" lang="zh-CN" altLang="en-US" sz="3200" dirty="0"/>
              <a:t> </a:t>
            </a:r>
            <a:r>
              <a:rPr kumimoji="1" lang="en-US" altLang="zh-CN" sz="3200" dirty="0"/>
              <a:t>conflicts.</a:t>
            </a:r>
            <a:r>
              <a:rPr kumimoji="1" lang="zh-CN" altLang="en-US" sz="3200" dirty="0"/>
              <a:t> </a:t>
            </a:r>
            <a:endParaRPr kumimoji="1" lang="en-US" altLang="zh-CN" sz="3200" dirty="0"/>
          </a:p>
        </p:txBody>
      </p:sp>
      <p:sp>
        <p:nvSpPr>
          <p:cNvPr id="8" name="Rectangle 7">
            <a:extLst>
              <a:ext uri="{FF2B5EF4-FFF2-40B4-BE49-F238E27FC236}">
                <a16:creationId xmlns:a16="http://schemas.microsoft.com/office/drawing/2014/main" id="{F4FC8BCB-0AD7-4B45-A6D3-4BDF023D5436}"/>
              </a:ext>
            </a:extLst>
          </p:cNvPr>
          <p:cNvSpPr/>
          <p:nvPr/>
        </p:nvSpPr>
        <p:spPr>
          <a:xfrm>
            <a:off x="6972300" y="1436914"/>
            <a:ext cx="2533650" cy="2944586"/>
          </a:xfrm>
          <a:prstGeom prst="rect">
            <a:avLst/>
          </a:prstGeom>
          <a:no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BCE983-F431-B24C-87A2-3FB4E73137CE}"/>
              </a:ext>
            </a:extLst>
          </p:cNvPr>
          <p:cNvCxnSpPr/>
          <p:nvPr/>
        </p:nvCxnSpPr>
        <p:spPr>
          <a:xfrm flipH="1">
            <a:off x="6076950" y="4381500"/>
            <a:ext cx="895350" cy="39269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E34CA6-44A0-674A-BA12-2B6FB4178E01}"/>
              </a:ext>
            </a:extLst>
          </p:cNvPr>
          <p:cNvSpPr/>
          <p:nvPr/>
        </p:nvSpPr>
        <p:spPr>
          <a:xfrm>
            <a:off x="9783838" y="1348921"/>
            <a:ext cx="1874762" cy="2944586"/>
          </a:xfrm>
          <a:prstGeom prst="rect">
            <a:avLst/>
          </a:prstGeom>
          <a:noFill/>
          <a:ln w="28575">
            <a:solidFill>
              <a:srgbClr val="49AC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49ACF0"/>
              </a:solidFill>
            </a:endParaRPr>
          </a:p>
        </p:txBody>
      </p:sp>
      <p:cxnSp>
        <p:nvCxnSpPr>
          <p:cNvPr id="15" name="Straight Connector 14">
            <a:extLst>
              <a:ext uri="{FF2B5EF4-FFF2-40B4-BE49-F238E27FC236}">
                <a16:creationId xmlns:a16="http://schemas.microsoft.com/office/drawing/2014/main" id="{240F41D2-94ED-D545-B1E5-0ABAA23F433D}"/>
              </a:ext>
            </a:extLst>
          </p:cNvPr>
          <p:cNvCxnSpPr>
            <a:cxnSpLocks/>
            <a:endCxn id="11" idx="0"/>
          </p:cNvCxnSpPr>
          <p:nvPr/>
        </p:nvCxnSpPr>
        <p:spPr>
          <a:xfrm flipH="1">
            <a:off x="9783838" y="4292097"/>
            <a:ext cx="895350" cy="539247"/>
          </a:xfrm>
          <a:prstGeom prst="line">
            <a:avLst/>
          </a:prstGeom>
          <a:ln w="19050">
            <a:solidFill>
              <a:srgbClr val="49ACF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Overhead</a:t>
            </a:r>
            <a:r>
              <a:rPr lang="zh-CN" altLang="en-US" dirty="0">
                <a:latin typeface="Helvetica" pitchFamily="2" charset="0"/>
              </a:rPr>
              <a:t> </a:t>
            </a:r>
            <a:r>
              <a:rPr lang="en-US" altLang="zh-CN" dirty="0">
                <a:latin typeface="Helvetica" pitchFamily="2" charset="0"/>
              </a:rPr>
              <a:t>in</a:t>
            </a:r>
            <a:r>
              <a:rPr lang="zh-CN" altLang="en-US" dirty="0">
                <a:latin typeface="Helvetica" pitchFamily="2" charset="0"/>
              </a:rPr>
              <a:t> </a:t>
            </a:r>
            <a:r>
              <a:rPr lang="en-US" altLang="zh-CN" dirty="0">
                <a:latin typeface="Helvetica" pitchFamily="2" charset="0"/>
              </a:rPr>
              <a:t>conflict</a:t>
            </a:r>
            <a:r>
              <a:rPr lang="zh-CN" altLang="en-US" dirty="0">
                <a:latin typeface="Helvetica" pitchFamily="2" charset="0"/>
              </a:rPr>
              <a:t> </a:t>
            </a:r>
            <a:r>
              <a:rPr lang="en-US" altLang="zh-CN" dirty="0">
                <a:latin typeface="Helvetica" pitchFamily="2" charset="0"/>
              </a:rPr>
              <a:t>resolution</a:t>
            </a:r>
            <a:r>
              <a:rPr lang="zh-CN" altLang="en-US" dirty="0">
                <a:latin typeface="Helvetica" pitchFamily="2" charset="0"/>
              </a:rPr>
              <a:t> </a:t>
            </a:r>
            <a:endParaRPr lang="en-US" dirty="0"/>
          </a:p>
        </p:txBody>
      </p:sp>
      <p:pic>
        <p:nvPicPr>
          <p:cNvPr id="15" name="Picture 14">
            <a:extLst>
              <a:ext uri="{FF2B5EF4-FFF2-40B4-BE49-F238E27FC236}">
                <a16:creationId xmlns:a16="http://schemas.microsoft.com/office/drawing/2014/main" id="{80F8B79B-2452-AA4C-A0BA-5421365EFB5E}"/>
              </a:ext>
            </a:extLst>
          </p:cNvPr>
          <p:cNvPicPr>
            <a:picLocks noChangeAspect="1"/>
          </p:cNvPicPr>
          <p:nvPr/>
        </p:nvPicPr>
        <p:blipFill>
          <a:blip r:embed="rId2"/>
          <a:stretch>
            <a:fillRect/>
          </a:stretch>
        </p:blipFill>
        <p:spPr>
          <a:xfrm>
            <a:off x="4231870" y="1450425"/>
            <a:ext cx="3543203" cy="2764696"/>
          </a:xfrm>
          <a:prstGeom prst="rect">
            <a:avLst/>
          </a:prstGeom>
        </p:spPr>
      </p:pic>
      <p:pic>
        <p:nvPicPr>
          <p:cNvPr id="17" name="Picture 16">
            <a:extLst>
              <a:ext uri="{FF2B5EF4-FFF2-40B4-BE49-F238E27FC236}">
                <a16:creationId xmlns:a16="http://schemas.microsoft.com/office/drawing/2014/main" id="{DFEDCBA8-7C74-6D40-B52E-F958B57B3343}"/>
              </a:ext>
            </a:extLst>
          </p:cNvPr>
          <p:cNvPicPr>
            <a:picLocks noChangeAspect="1"/>
          </p:cNvPicPr>
          <p:nvPr/>
        </p:nvPicPr>
        <p:blipFill>
          <a:blip r:embed="rId3"/>
          <a:stretch>
            <a:fillRect/>
          </a:stretch>
        </p:blipFill>
        <p:spPr>
          <a:xfrm>
            <a:off x="7926277" y="1450425"/>
            <a:ext cx="3841291" cy="3043239"/>
          </a:xfrm>
          <a:prstGeom prst="rect">
            <a:avLst/>
          </a:prstGeom>
        </p:spPr>
      </p:pic>
      <p:pic>
        <p:nvPicPr>
          <p:cNvPr id="12" name="Picture 11">
            <a:extLst>
              <a:ext uri="{FF2B5EF4-FFF2-40B4-BE49-F238E27FC236}">
                <a16:creationId xmlns:a16="http://schemas.microsoft.com/office/drawing/2014/main" id="{2ADCE67A-5A56-6E43-87AA-5FF3FDB97026}"/>
              </a:ext>
            </a:extLst>
          </p:cNvPr>
          <p:cNvPicPr>
            <a:picLocks noChangeAspect="1"/>
          </p:cNvPicPr>
          <p:nvPr/>
        </p:nvPicPr>
        <p:blipFill>
          <a:blip r:embed="rId4"/>
          <a:stretch>
            <a:fillRect/>
          </a:stretch>
        </p:blipFill>
        <p:spPr>
          <a:xfrm>
            <a:off x="424087" y="1416510"/>
            <a:ext cx="3656579" cy="2798611"/>
          </a:xfrm>
          <a:prstGeom prst="rect">
            <a:avLst/>
          </a:prstGeom>
        </p:spPr>
      </p:pic>
      <p:sp>
        <p:nvSpPr>
          <p:cNvPr id="18" name="文本框 28">
            <a:extLst>
              <a:ext uri="{FF2B5EF4-FFF2-40B4-BE49-F238E27FC236}">
                <a16:creationId xmlns:a16="http://schemas.microsoft.com/office/drawing/2014/main" id="{DB0756B0-24AC-3F41-8183-71A989A3DE8C}"/>
              </a:ext>
            </a:extLst>
          </p:cNvPr>
          <p:cNvSpPr txBox="1"/>
          <p:nvPr/>
        </p:nvSpPr>
        <p:spPr>
          <a:xfrm>
            <a:off x="623813" y="4891470"/>
            <a:ext cx="6454904" cy="1384995"/>
          </a:xfrm>
          <a:prstGeom prst="rect">
            <a:avLst/>
          </a:prstGeom>
          <a:noFill/>
          <a:ln>
            <a:solidFill>
              <a:schemeClr val="tx1"/>
            </a:solidFill>
            <a:prstDash val="sysDot"/>
          </a:ln>
        </p:spPr>
        <p:txBody>
          <a:bodyPr wrap="square" rtlCol="0">
            <a:spAutoFit/>
          </a:bodyPr>
          <a:lstStyle/>
          <a:p>
            <a:r>
              <a:rPr kumimoji="1" lang="en-US" altLang="zh-CN" sz="2800" dirty="0"/>
              <a:t>Time</a:t>
            </a:r>
            <a:r>
              <a:rPr kumimoji="1" lang="zh-CN" altLang="en-US" sz="2800" dirty="0"/>
              <a:t> </a:t>
            </a:r>
            <a:r>
              <a:rPr kumimoji="1" lang="en-US" altLang="zh-CN" sz="2800" dirty="0"/>
              <a:t>overheads</a:t>
            </a:r>
            <a:r>
              <a:rPr kumimoji="1" lang="zh-CN" altLang="en-US" sz="2800" dirty="0"/>
              <a:t> </a:t>
            </a:r>
            <a:r>
              <a:rPr kumimoji="1" lang="en-US" altLang="zh-CN" sz="2800" dirty="0"/>
              <a:t>of</a:t>
            </a:r>
            <a:r>
              <a:rPr kumimoji="1" lang="zh-CN" altLang="en-US" sz="2800" dirty="0"/>
              <a:t> </a:t>
            </a:r>
            <a:r>
              <a:rPr kumimoji="1" lang="en-US" altLang="zh-CN" sz="2800" dirty="0"/>
              <a:t>operation</a:t>
            </a:r>
            <a:r>
              <a:rPr kumimoji="1" lang="zh-CN" altLang="en-US" sz="2800" dirty="0"/>
              <a:t> </a:t>
            </a:r>
            <a:r>
              <a:rPr kumimoji="1" lang="en-US" altLang="zh-CN" sz="2800" dirty="0"/>
              <a:t>inference</a:t>
            </a:r>
            <a:r>
              <a:rPr kumimoji="1" lang="zh-CN" altLang="en-US" sz="2800" dirty="0"/>
              <a:t> </a:t>
            </a:r>
            <a:r>
              <a:rPr kumimoji="1" lang="en-US" altLang="zh-CN" sz="2800" dirty="0"/>
              <a:t>and</a:t>
            </a:r>
            <a:r>
              <a:rPr kumimoji="1" lang="zh-CN" altLang="en-US" sz="2800" dirty="0"/>
              <a:t> </a:t>
            </a:r>
            <a:r>
              <a:rPr kumimoji="1" lang="en-US" altLang="zh-CN" sz="2800" dirty="0"/>
              <a:t>transformation</a:t>
            </a:r>
            <a:r>
              <a:rPr kumimoji="1" lang="zh-CN" altLang="en-US" sz="2800" dirty="0"/>
              <a:t> </a:t>
            </a:r>
            <a:r>
              <a:rPr kumimoji="1" lang="en-US" altLang="zh-CN" sz="2800" dirty="0"/>
              <a:t>are</a:t>
            </a:r>
            <a:r>
              <a:rPr kumimoji="1" lang="zh-CN" altLang="en-US" sz="2800" dirty="0"/>
              <a:t> </a:t>
            </a:r>
            <a:r>
              <a:rPr kumimoji="1" lang="en-US" altLang="zh-CN" sz="2800" dirty="0"/>
              <a:t>linear</a:t>
            </a:r>
            <a:r>
              <a:rPr kumimoji="1" lang="zh-CN" altLang="en-US" sz="2800" dirty="0"/>
              <a:t> </a:t>
            </a:r>
            <a:r>
              <a:rPr kumimoji="1" lang="en-US" altLang="zh-CN" sz="2800" dirty="0"/>
              <a:t>to</a:t>
            </a:r>
            <a:r>
              <a:rPr kumimoji="1" lang="zh-CN" altLang="en-US" sz="2800" dirty="0"/>
              <a:t> </a:t>
            </a:r>
            <a:r>
              <a:rPr kumimoji="1" lang="en-US" altLang="zh-CN" sz="2800" dirty="0"/>
              <a:t>the</a:t>
            </a:r>
            <a:r>
              <a:rPr kumimoji="1" lang="zh-CN" altLang="en-US" sz="2800" dirty="0"/>
              <a:t> </a:t>
            </a:r>
            <a:r>
              <a:rPr kumimoji="1" lang="en-US" altLang="zh-CN" sz="2800" dirty="0"/>
              <a:t>file</a:t>
            </a:r>
            <a:r>
              <a:rPr kumimoji="1" lang="zh-CN" altLang="en-US" sz="2800" dirty="0"/>
              <a:t> </a:t>
            </a:r>
            <a:r>
              <a:rPr kumimoji="1" lang="en-US" altLang="zh-CN" sz="2800" dirty="0"/>
              <a:t>size</a:t>
            </a:r>
            <a:r>
              <a:rPr kumimoji="1" lang="zh-CN" altLang="en-US" sz="2800" dirty="0"/>
              <a:t> </a:t>
            </a:r>
            <a:r>
              <a:rPr kumimoji="1" lang="en-US" altLang="zh-CN" sz="2800" dirty="0"/>
              <a:t>and</a:t>
            </a:r>
            <a:r>
              <a:rPr kumimoji="1" lang="zh-CN" altLang="en-US" sz="2800" dirty="0"/>
              <a:t> </a:t>
            </a:r>
            <a:r>
              <a:rPr kumimoji="1" lang="en-US" altLang="zh-CN" sz="2800" dirty="0"/>
              <a:t>number</a:t>
            </a:r>
            <a:r>
              <a:rPr kumimoji="1" lang="zh-CN" altLang="en-US" sz="2800" dirty="0"/>
              <a:t> </a:t>
            </a:r>
            <a:r>
              <a:rPr kumimoji="1" lang="en-US" altLang="zh-CN" sz="2800" dirty="0"/>
              <a:t>of</a:t>
            </a:r>
            <a:r>
              <a:rPr kumimoji="1" lang="zh-CN" altLang="en-US" sz="2800" dirty="0"/>
              <a:t> </a:t>
            </a:r>
            <a:r>
              <a:rPr kumimoji="1" lang="en-US" altLang="zh-CN" sz="2800" dirty="0"/>
              <a:t>operations,</a:t>
            </a:r>
            <a:r>
              <a:rPr kumimoji="1" lang="zh-CN" altLang="en-US" sz="2800" dirty="0"/>
              <a:t> </a:t>
            </a:r>
            <a:r>
              <a:rPr kumimoji="1" lang="en-US" altLang="zh-CN" sz="2800" dirty="0"/>
              <a:t>respectively.</a:t>
            </a:r>
          </a:p>
        </p:txBody>
      </p:sp>
      <p:sp>
        <p:nvSpPr>
          <p:cNvPr id="8" name="文本框 28">
            <a:extLst>
              <a:ext uri="{FF2B5EF4-FFF2-40B4-BE49-F238E27FC236}">
                <a16:creationId xmlns:a16="http://schemas.microsoft.com/office/drawing/2014/main" id="{682FBB49-3D4D-6743-B7F5-01BE1B0C8409}"/>
              </a:ext>
            </a:extLst>
          </p:cNvPr>
          <p:cNvSpPr txBox="1"/>
          <p:nvPr/>
        </p:nvSpPr>
        <p:spPr>
          <a:xfrm>
            <a:off x="7283497" y="4891470"/>
            <a:ext cx="4591692" cy="1384995"/>
          </a:xfrm>
          <a:prstGeom prst="rect">
            <a:avLst/>
          </a:prstGeom>
          <a:noFill/>
          <a:ln>
            <a:solidFill>
              <a:schemeClr val="tx1"/>
            </a:solidFill>
            <a:prstDash val="sysDot"/>
          </a:ln>
        </p:spPr>
        <p:txBody>
          <a:bodyPr wrap="square" rtlCol="0">
            <a:spAutoFit/>
          </a:bodyPr>
          <a:lstStyle/>
          <a:p>
            <a:r>
              <a:rPr kumimoji="1" lang="en-US" altLang="zh-CN" sz="2800" dirty="0"/>
              <a:t>The</a:t>
            </a:r>
            <a:r>
              <a:rPr kumimoji="1" lang="zh-CN" altLang="en-US" sz="2800" dirty="0"/>
              <a:t> </a:t>
            </a:r>
            <a:r>
              <a:rPr kumimoji="1" lang="en-US" altLang="zh-CN" sz="2800" dirty="0"/>
              <a:t>time</a:t>
            </a:r>
            <a:r>
              <a:rPr kumimoji="1" lang="zh-CN" altLang="en-US" sz="2800" dirty="0"/>
              <a:t> </a:t>
            </a:r>
            <a:r>
              <a:rPr kumimoji="1" lang="en-US" altLang="zh-CN" sz="2800" dirty="0"/>
              <a:t>overhead</a:t>
            </a:r>
            <a:r>
              <a:rPr kumimoji="1" lang="zh-CN" altLang="en-US" sz="2800" dirty="0"/>
              <a:t> </a:t>
            </a:r>
            <a:r>
              <a:rPr kumimoji="1" lang="en-US" altLang="zh-CN" sz="2800" dirty="0"/>
              <a:t>of</a:t>
            </a:r>
            <a:r>
              <a:rPr kumimoji="1" lang="zh-CN" altLang="en-US" sz="2800" dirty="0"/>
              <a:t> </a:t>
            </a:r>
            <a:r>
              <a:rPr kumimoji="1" lang="en-US" altLang="zh-CN" sz="2800" dirty="0"/>
              <a:t>conflict</a:t>
            </a:r>
            <a:r>
              <a:rPr kumimoji="1" lang="zh-CN" altLang="en-US" sz="2800" dirty="0"/>
              <a:t> </a:t>
            </a:r>
            <a:r>
              <a:rPr kumimoji="1" lang="en-US" altLang="zh-CN" sz="2800" dirty="0"/>
              <a:t>resolution</a:t>
            </a:r>
            <a:r>
              <a:rPr kumimoji="1" lang="zh-CN" altLang="en-US" sz="2800" dirty="0"/>
              <a:t> </a:t>
            </a:r>
            <a:r>
              <a:rPr kumimoji="1" lang="en-US" altLang="zh-CN" sz="2800" dirty="0"/>
              <a:t>is</a:t>
            </a:r>
            <a:r>
              <a:rPr kumimoji="1" lang="zh-CN" altLang="en-US" sz="2800" dirty="0"/>
              <a:t> </a:t>
            </a:r>
            <a:r>
              <a:rPr kumimoji="1" lang="en-US" altLang="zh-CN" sz="2800" dirty="0"/>
              <a:t>merely</a:t>
            </a:r>
            <a:r>
              <a:rPr kumimoji="1" lang="zh-CN" altLang="en-US" sz="2800" dirty="0"/>
              <a:t> </a:t>
            </a:r>
            <a:r>
              <a:rPr kumimoji="1" lang="en-US" altLang="zh-CN" sz="2800" dirty="0"/>
              <a:t>2%</a:t>
            </a:r>
            <a:r>
              <a:rPr kumimoji="1" lang="zh-CN" altLang="en-US" sz="2800" dirty="0"/>
              <a:t> </a:t>
            </a:r>
            <a:r>
              <a:rPr kumimoji="1" lang="en-US" altLang="zh-CN" sz="2800" dirty="0"/>
              <a:t>of</a:t>
            </a:r>
            <a:r>
              <a:rPr kumimoji="1" lang="zh-CN" altLang="en-US" sz="2800" dirty="0"/>
              <a:t> </a:t>
            </a:r>
            <a:r>
              <a:rPr kumimoji="1" lang="en-US" altLang="zh-CN" sz="2800" dirty="0"/>
              <a:t>the</a:t>
            </a:r>
            <a:r>
              <a:rPr kumimoji="1" lang="zh-CN" altLang="en-US" sz="2800" dirty="0"/>
              <a:t> </a:t>
            </a:r>
            <a:r>
              <a:rPr kumimoji="1" lang="en-US" altLang="zh-CN" sz="2800" dirty="0"/>
              <a:t>time</a:t>
            </a:r>
            <a:r>
              <a:rPr kumimoji="1" lang="zh-CN" altLang="en-US" sz="2800" dirty="0"/>
              <a:t> </a:t>
            </a:r>
            <a:r>
              <a:rPr kumimoji="1" lang="en-US" altLang="zh-CN" sz="2800" dirty="0"/>
              <a:t>in</a:t>
            </a:r>
            <a:r>
              <a:rPr kumimoji="1" lang="zh-CN" altLang="en-US" sz="2800" dirty="0"/>
              <a:t> </a:t>
            </a:r>
            <a:r>
              <a:rPr kumimoji="1" lang="en-US" altLang="zh-CN" sz="2800" dirty="0"/>
              <a:t>delivering</a:t>
            </a:r>
            <a:r>
              <a:rPr kumimoji="1" lang="zh-CN" altLang="en-US" sz="2800" dirty="0"/>
              <a:t> </a:t>
            </a:r>
            <a:r>
              <a:rPr kumimoji="1" lang="en-US" altLang="zh-CN" sz="2800" dirty="0"/>
              <a:t>an</a:t>
            </a:r>
            <a:r>
              <a:rPr kumimoji="1" lang="zh-CN" altLang="en-US" sz="2800" dirty="0"/>
              <a:t> </a:t>
            </a:r>
            <a:r>
              <a:rPr kumimoji="1" lang="en-US" altLang="zh-CN" sz="2800" dirty="0"/>
              <a:t>update.</a:t>
            </a:r>
          </a:p>
        </p:txBody>
      </p:sp>
    </p:spTree>
    <p:extLst>
      <p:ext uri="{BB962C8B-B14F-4D97-AF65-F5344CB8AC3E}">
        <p14:creationId xmlns:p14="http://schemas.microsoft.com/office/powerpoint/2010/main" val="39998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261720"/>
            <a:ext cx="11680370" cy="838352"/>
          </a:xfrm>
        </p:spPr>
        <p:txBody>
          <a:bodyPr>
            <a:normAutofit/>
          </a:bodyPr>
          <a:lstStyle/>
          <a:p>
            <a:r>
              <a:rPr lang="en-US" altLang="zh-CN" dirty="0">
                <a:latin typeface="Helvetica" pitchFamily="2" charset="0"/>
              </a:rPr>
              <a:t>Overhead</a:t>
            </a:r>
            <a:r>
              <a:rPr lang="zh-CN" altLang="en-US" dirty="0">
                <a:latin typeface="Helvetica" pitchFamily="2" charset="0"/>
              </a:rPr>
              <a:t> </a:t>
            </a:r>
            <a:r>
              <a:rPr lang="en-US" altLang="zh-CN" dirty="0">
                <a:latin typeface="Helvetica" pitchFamily="2" charset="0"/>
              </a:rPr>
              <a:t>in</a:t>
            </a:r>
            <a:r>
              <a:rPr lang="zh-CN" altLang="en-US" dirty="0">
                <a:latin typeface="Helvetica" pitchFamily="2" charset="0"/>
              </a:rPr>
              <a:t> </a:t>
            </a:r>
            <a:r>
              <a:rPr lang="en-US" altLang="zh-CN" dirty="0">
                <a:latin typeface="Helvetica" pitchFamily="2" charset="0"/>
              </a:rPr>
              <a:t>network</a:t>
            </a:r>
            <a:r>
              <a:rPr lang="zh-CN" altLang="en-US" dirty="0">
                <a:latin typeface="Helvetica" pitchFamily="2" charset="0"/>
              </a:rPr>
              <a:t> </a:t>
            </a:r>
            <a:r>
              <a:rPr lang="en-US" altLang="zh-CN" dirty="0">
                <a:latin typeface="Helvetica" pitchFamily="2" charset="0"/>
              </a:rPr>
              <a:t>traffic</a:t>
            </a:r>
            <a:endParaRPr lang="en-US" dirty="0">
              <a:latin typeface="Helvetica" pitchFamily="2" charset="0"/>
            </a:endParaRPr>
          </a:p>
        </p:txBody>
      </p:sp>
      <p:pic>
        <p:nvPicPr>
          <p:cNvPr id="4" name="Picture 3">
            <a:extLst>
              <a:ext uri="{FF2B5EF4-FFF2-40B4-BE49-F238E27FC236}">
                <a16:creationId xmlns:a16="http://schemas.microsoft.com/office/drawing/2014/main" id="{54BBAC5F-6D3B-7246-93C4-24AD094BCB99}"/>
              </a:ext>
            </a:extLst>
          </p:cNvPr>
          <p:cNvPicPr>
            <a:picLocks noChangeAspect="1"/>
          </p:cNvPicPr>
          <p:nvPr/>
        </p:nvPicPr>
        <p:blipFill>
          <a:blip r:embed="rId3"/>
          <a:stretch>
            <a:fillRect/>
          </a:stretch>
        </p:blipFill>
        <p:spPr>
          <a:xfrm>
            <a:off x="1938328" y="1139281"/>
            <a:ext cx="7291389" cy="2617422"/>
          </a:xfrm>
          <a:prstGeom prst="rect">
            <a:avLst/>
          </a:prstGeom>
        </p:spPr>
      </p:pic>
      <p:pic>
        <p:nvPicPr>
          <p:cNvPr id="7" name="Picture 6">
            <a:extLst>
              <a:ext uri="{FF2B5EF4-FFF2-40B4-BE49-F238E27FC236}">
                <a16:creationId xmlns:a16="http://schemas.microsoft.com/office/drawing/2014/main" id="{CB883332-B213-AB44-9C65-F88E31CF5582}"/>
              </a:ext>
            </a:extLst>
          </p:cNvPr>
          <p:cNvPicPr>
            <a:picLocks noChangeAspect="1"/>
          </p:cNvPicPr>
          <p:nvPr/>
        </p:nvPicPr>
        <p:blipFill>
          <a:blip r:embed="rId4"/>
          <a:stretch>
            <a:fillRect/>
          </a:stretch>
        </p:blipFill>
        <p:spPr>
          <a:xfrm>
            <a:off x="1938329" y="3756703"/>
            <a:ext cx="7291389" cy="2683308"/>
          </a:xfrm>
          <a:prstGeom prst="rect">
            <a:avLst/>
          </a:prstGeom>
        </p:spPr>
      </p:pic>
      <p:sp>
        <p:nvSpPr>
          <p:cNvPr id="8" name="TextBox 7">
            <a:extLst>
              <a:ext uri="{FF2B5EF4-FFF2-40B4-BE49-F238E27FC236}">
                <a16:creationId xmlns:a16="http://schemas.microsoft.com/office/drawing/2014/main" id="{9477B52B-4A09-8849-B3C6-22ABAB8EAF6E}"/>
              </a:ext>
            </a:extLst>
          </p:cNvPr>
          <p:cNvSpPr txBox="1"/>
          <p:nvPr/>
        </p:nvSpPr>
        <p:spPr>
          <a:xfrm>
            <a:off x="359921" y="1789190"/>
            <a:ext cx="1775041" cy="954107"/>
          </a:xfrm>
          <a:prstGeom prst="rect">
            <a:avLst/>
          </a:prstGeom>
          <a:noFill/>
        </p:spPr>
        <p:txBody>
          <a:bodyPr wrap="square" rtlCol="0">
            <a:spAutoFit/>
          </a:bodyPr>
          <a:lstStyle/>
          <a:p>
            <a:r>
              <a:rPr lang="en-US" altLang="zh-CN" sz="2800" dirty="0"/>
              <a:t>No</a:t>
            </a:r>
            <a:r>
              <a:rPr lang="zh-CN" altLang="en-US" sz="2800" dirty="0"/>
              <a:t> </a:t>
            </a:r>
            <a:r>
              <a:rPr lang="en-US" altLang="zh-CN" sz="2800" dirty="0"/>
              <a:t>true</a:t>
            </a:r>
            <a:r>
              <a:rPr lang="zh-CN" altLang="en-US" sz="2800" dirty="0"/>
              <a:t> </a:t>
            </a:r>
            <a:r>
              <a:rPr lang="en-US" altLang="zh-CN" sz="2800" dirty="0"/>
              <a:t>conflicts</a:t>
            </a:r>
            <a:endParaRPr lang="en-US" sz="2800" dirty="0"/>
          </a:p>
        </p:txBody>
      </p:sp>
      <p:sp>
        <p:nvSpPr>
          <p:cNvPr id="9" name="TextBox 8">
            <a:extLst>
              <a:ext uri="{FF2B5EF4-FFF2-40B4-BE49-F238E27FC236}">
                <a16:creationId xmlns:a16="http://schemas.microsoft.com/office/drawing/2014/main" id="{1FEF050D-E803-9748-87BF-21B1F60443D4}"/>
              </a:ext>
            </a:extLst>
          </p:cNvPr>
          <p:cNvSpPr txBox="1"/>
          <p:nvPr/>
        </p:nvSpPr>
        <p:spPr>
          <a:xfrm>
            <a:off x="359921" y="4144249"/>
            <a:ext cx="1775041" cy="1384995"/>
          </a:xfrm>
          <a:prstGeom prst="rect">
            <a:avLst/>
          </a:prstGeom>
          <a:noFill/>
        </p:spPr>
        <p:txBody>
          <a:bodyPr wrap="square" rtlCol="0">
            <a:spAutoFit/>
          </a:bodyPr>
          <a:lstStyle/>
          <a:p>
            <a:r>
              <a:rPr lang="en-US" altLang="zh-CN" sz="2800" dirty="0"/>
              <a:t>True</a:t>
            </a:r>
            <a:r>
              <a:rPr lang="zh-CN" altLang="en-US" sz="2800" dirty="0"/>
              <a:t> </a:t>
            </a:r>
            <a:r>
              <a:rPr lang="en-US" altLang="zh-CN" sz="2800" dirty="0"/>
              <a:t>conflicts</a:t>
            </a:r>
            <a:r>
              <a:rPr lang="zh-CN" altLang="en-US" sz="2800" dirty="0"/>
              <a:t> </a:t>
            </a:r>
            <a:r>
              <a:rPr lang="en-US" altLang="zh-CN" sz="2800" dirty="0"/>
              <a:t>exist</a:t>
            </a:r>
            <a:endParaRPr lang="en-US" sz="2800" dirty="0"/>
          </a:p>
        </p:txBody>
      </p:sp>
      <p:sp>
        <p:nvSpPr>
          <p:cNvPr id="10" name="文本框 28">
            <a:extLst>
              <a:ext uri="{FF2B5EF4-FFF2-40B4-BE49-F238E27FC236}">
                <a16:creationId xmlns:a16="http://schemas.microsoft.com/office/drawing/2014/main" id="{059DE55F-B1E7-324E-AD84-1C6B2CF3E0FD}"/>
              </a:ext>
            </a:extLst>
          </p:cNvPr>
          <p:cNvSpPr txBox="1"/>
          <p:nvPr/>
        </p:nvSpPr>
        <p:spPr>
          <a:xfrm>
            <a:off x="359920" y="6211669"/>
            <a:ext cx="2840479" cy="707886"/>
          </a:xfrm>
          <a:prstGeom prst="rect">
            <a:avLst/>
          </a:prstGeom>
          <a:noFill/>
          <a:ln>
            <a:solidFill>
              <a:schemeClr val="tx1"/>
            </a:solidFill>
            <a:prstDash val="sysDot"/>
          </a:ln>
        </p:spPr>
        <p:txBody>
          <a:bodyPr wrap="square" rtlCol="0">
            <a:spAutoFit/>
          </a:bodyPr>
          <a:lstStyle/>
          <a:p>
            <a:r>
              <a:rPr lang="en-US" altLang="zh-CN" sz="2000" dirty="0"/>
              <a:t>The</a:t>
            </a:r>
            <a:r>
              <a:rPr lang="zh-CN" altLang="en-US" sz="2000" dirty="0"/>
              <a:t> </a:t>
            </a:r>
            <a:r>
              <a:rPr lang="en-US" sz="2000" dirty="0"/>
              <a:t>turning point</a:t>
            </a:r>
            <a:r>
              <a:rPr lang="zh-CN" altLang="en-US" sz="2000" dirty="0"/>
              <a:t> </a:t>
            </a:r>
            <a:r>
              <a:rPr lang="en-US" altLang="zh-CN" sz="2000" dirty="0"/>
              <a:t>of</a:t>
            </a:r>
            <a:r>
              <a:rPr lang="zh-CN" altLang="en-US" sz="2000" dirty="0"/>
              <a:t> </a:t>
            </a:r>
            <a:r>
              <a:rPr lang="en-US" altLang="zh-CN" sz="2000" dirty="0"/>
              <a:t>full-file</a:t>
            </a:r>
            <a:r>
              <a:rPr lang="zh-CN" altLang="en-US" sz="2000" dirty="0"/>
              <a:t> </a:t>
            </a:r>
            <a:r>
              <a:rPr lang="en-US" altLang="zh-CN" sz="2000" dirty="0"/>
              <a:t>sync</a:t>
            </a:r>
            <a:r>
              <a:rPr lang="zh-CN" altLang="en-US" sz="2000" dirty="0"/>
              <a:t> </a:t>
            </a:r>
            <a:r>
              <a:rPr lang="en-US" altLang="zh-CN" sz="2000" dirty="0"/>
              <a:t>and</a:t>
            </a:r>
            <a:r>
              <a:rPr lang="zh-CN" altLang="en-US" sz="2000" dirty="0"/>
              <a:t> </a:t>
            </a:r>
            <a:r>
              <a:rPr lang="en-US" altLang="zh-CN" sz="2000" dirty="0"/>
              <a:t>delta</a:t>
            </a:r>
            <a:r>
              <a:rPr lang="zh-CN" altLang="en-US" sz="2000" dirty="0"/>
              <a:t> </a:t>
            </a:r>
            <a:r>
              <a:rPr lang="en-US" altLang="zh-CN" sz="2000" dirty="0"/>
              <a:t>sync</a:t>
            </a:r>
            <a:endParaRPr lang="en-US" sz="2000" dirty="0"/>
          </a:p>
        </p:txBody>
      </p:sp>
      <p:cxnSp>
        <p:nvCxnSpPr>
          <p:cNvPr id="12" name="Straight Connector 11">
            <a:extLst>
              <a:ext uri="{FF2B5EF4-FFF2-40B4-BE49-F238E27FC236}">
                <a16:creationId xmlns:a16="http://schemas.microsoft.com/office/drawing/2014/main" id="{1D0AB580-B862-A945-857D-AC65786000FA}"/>
              </a:ext>
            </a:extLst>
          </p:cNvPr>
          <p:cNvCxnSpPr>
            <a:cxnSpLocks/>
          </p:cNvCxnSpPr>
          <p:nvPr/>
        </p:nvCxnSpPr>
        <p:spPr>
          <a:xfrm flipH="1">
            <a:off x="2945960" y="5098357"/>
            <a:ext cx="1083115" cy="1113312"/>
          </a:xfrm>
          <a:prstGeom prst="line">
            <a:avLst/>
          </a:prstGeom>
          <a:ln w="9525">
            <a:solidFill>
              <a:schemeClr val="tx1"/>
            </a:solidFill>
            <a:prstDash val="sysDot"/>
          </a:ln>
        </p:spPr>
        <p:style>
          <a:lnRef idx="1">
            <a:schemeClr val="dk1"/>
          </a:lnRef>
          <a:fillRef idx="0">
            <a:schemeClr val="dk1"/>
          </a:fillRef>
          <a:effectRef idx="0">
            <a:schemeClr val="dk1"/>
          </a:effectRef>
          <a:fontRef idx="minor">
            <a:schemeClr val="tx1"/>
          </a:fontRef>
        </p:style>
      </p:cxnSp>
      <p:sp>
        <p:nvSpPr>
          <p:cNvPr id="15" name="文本框 28">
            <a:extLst>
              <a:ext uri="{FF2B5EF4-FFF2-40B4-BE49-F238E27FC236}">
                <a16:creationId xmlns:a16="http://schemas.microsoft.com/office/drawing/2014/main" id="{6CD17565-3F9F-4546-B549-951C0BEDAA6D}"/>
              </a:ext>
            </a:extLst>
          </p:cNvPr>
          <p:cNvSpPr txBox="1"/>
          <p:nvPr/>
        </p:nvSpPr>
        <p:spPr>
          <a:xfrm>
            <a:off x="9429833" y="2807512"/>
            <a:ext cx="2756581" cy="1938992"/>
          </a:xfrm>
          <a:prstGeom prst="rect">
            <a:avLst/>
          </a:prstGeom>
          <a:noFill/>
          <a:ln>
            <a:solidFill>
              <a:schemeClr val="tx1"/>
            </a:solidFill>
            <a:prstDash val="sysDot"/>
          </a:ln>
        </p:spPr>
        <p:txBody>
          <a:bodyPr wrap="square" rtlCol="0">
            <a:spAutoFit/>
          </a:bodyPr>
          <a:lstStyle/>
          <a:p>
            <a:r>
              <a:rPr lang="en-US" sz="2400" dirty="0"/>
              <a:t>U</a:t>
            </a:r>
            <a:r>
              <a:rPr lang="en-US" altLang="zh-CN" sz="2400" dirty="0"/>
              <a:t>FC2</a:t>
            </a:r>
            <a:r>
              <a:rPr lang="zh-CN" altLang="en-US" sz="2400" dirty="0"/>
              <a:t> </a:t>
            </a:r>
            <a:r>
              <a:rPr lang="en-US" altLang="zh-CN" sz="2400" dirty="0"/>
              <a:t>consumes</a:t>
            </a:r>
            <a:r>
              <a:rPr lang="zh-CN" altLang="en-US" sz="2400" dirty="0"/>
              <a:t> </a:t>
            </a:r>
            <a:r>
              <a:rPr lang="en-US" altLang="zh-CN" sz="2400" dirty="0"/>
              <a:t>less</a:t>
            </a:r>
            <a:r>
              <a:rPr lang="zh-CN" altLang="en-US" sz="2400" dirty="0"/>
              <a:t> </a:t>
            </a:r>
            <a:r>
              <a:rPr lang="en-US" altLang="zh-CN" sz="2400" dirty="0"/>
              <a:t>sync</a:t>
            </a:r>
            <a:r>
              <a:rPr lang="zh-CN" altLang="en-US" sz="2400" dirty="0"/>
              <a:t> </a:t>
            </a:r>
            <a:r>
              <a:rPr lang="en-US" altLang="zh-CN" sz="2400" dirty="0"/>
              <a:t>traffic</a:t>
            </a:r>
            <a:r>
              <a:rPr lang="zh-CN" altLang="en-US" sz="2400" dirty="0"/>
              <a:t> </a:t>
            </a:r>
            <a:r>
              <a:rPr lang="en-US" altLang="zh-CN" sz="2400" dirty="0"/>
              <a:t>and</a:t>
            </a:r>
            <a:r>
              <a:rPr lang="zh-CN" altLang="en-US" sz="2400" dirty="0"/>
              <a:t> </a:t>
            </a:r>
            <a:r>
              <a:rPr lang="en-US" altLang="zh-CN" sz="2400" dirty="0"/>
              <a:t>requires</a:t>
            </a:r>
            <a:r>
              <a:rPr lang="zh-CN" altLang="en-US" sz="2400" dirty="0"/>
              <a:t> </a:t>
            </a:r>
            <a:r>
              <a:rPr lang="en-US" altLang="zh-CN" sz="2400" dirty="0"/>
              <a:t>least</a:t>
            </a:r>
            <a:r>
              <a:rPr lang="zh-CN" altLang="en-US" sz="2400" dirty="0"/>
              <a:t> </a:t>
            </a:r>
            <a:r>
              <a:rPr lang="en-US" altLang="zh-CN" sz="2400" dirty="0"/>
              <a:t>time</a:t>
            </a:r>
            <a:r>
              <a:rPr lang="zh-CN" altLang="en-US" sz="2400" dirty="0"/>
              <a:t> </a:t>
            </a:r>
            <a:r>
              <a:rPr lang="en-US" altLang="zh-CN" sz="2400" dirty="0"/>
              <a:t>for</a:t>
            </a:r>
            <a:r>
              <a:rPr lang="zh-CN" altLang="en-US" sz="2400" dirty="0"/>
              <a:t> </a:t>
            </a:r>
            <a:r>
              <a:rPr lang="en-US" altLang="zh-CN" sz="2400" dirty="0"/>
              <a:t>syncing</a:t>
            </a:r>
            <a:r>
              <a:rPr lang="zh-CN" altLang="en-US" sz="2400" dirty="0"/>
              <a:t> </a:t>
            </a:r>
            <a:r>
              <a:rPr lang="en-US" altLang="zh-CN" sz="2400" dirty="0"/>
              <a:t>in</a:t>
            </a:r>
            <a:r>
              <a:rPr lang="zh-CN" altLang="en-US" sz="2400" dirty="0"/>
              <a:t> </a:t>
            </a:r>
            <a:r>
              <a:rPr lang="en-US" altLang="zh-CN" sz="2400" dirty="0"/>
              <a:t>both</a:t>
            </a:r>
            <a:r>
              <a:rPr lang="zh-CN" altLang="en-US" sz="2400" dirty="0"/>
              <a:t> </a:t>
            </a:r>
            <a:r>
              <a:rPr lang="en-US" altLang="zh-CN" sz="2400" dirty="0"/>
              <a:t>cases.</a:t>
            </a:r>
            <a:r>
              <a:rPr lang="zh-CN" altLang="en-US" sz="2400" dirty="0"/>
              <a:t> </a:t>
            </a:r>
            <a:endParaRPr lang="en-US" sz="2400" dirty="0"/>
          </a:p>
        </p:txBody>
      </p:sp>
      <p:cxnSp>
        <p:nvCxnSpPr>
          <p:cNvPr id="16" name="Straight Connector 15">
            <a:extLst>
              <a:ext uri="{FF2B5EF4-FFF2-40B4-BE49-F238E27FC236}">
                <a16:creationId xmlns:a16="http://schemas.microsoft.com/office/drawing/2014/main" id="{CFD43ABB-1DEB-984A-8462-827B8E1BD38B}"/>
              </a:ext>
            </a:extLst>
          </p:cNvPr>
          <p:cNvCxnSpPr>
            <a:cxnSpLocks/>
          </p:cNvCxnSpPr>
          <p:nvPr/>
        </p:nvCxnSpPr>
        <p:spPr>
          <a:xfrm>
            <a:off x="8943976" y="1334680"/>
            <a:ext cx="485857" cy="1472832"/>
          </a:xfrm>
          <a:prstGeom prst="line">
            <a:avLst/>
          </a:prstGeom>
          <a:ln w="9525">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2382703-C98B-3B47-8C3D-FA03BC37B1B0}"/>
              </a:ext>
            </a:extLst>
          </p:cNvPr>
          <p:cNvCxnSpPr>
            <a:cxnSpLocks/>
          </p:cNvCxnSpPr>
          <p:nvPr/>
        </p:nvCxnSpPr>
        <p:spPr>
          <a:xfrm flipV="1">
            <a:off x="8943976" y="4746504"/>
            <a:ext cx="485857" cy="1026666"/>
          </a:xfrm>
          <a:prstGeom prst="line">
            <a:avLst/>
          </a:prstGeom>
          <a:ln w="9525">
            <a:solidFill>
              <a:schemeClr val="tx1"/>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420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E1F1-D1B3-0141-B32C-8B42B57213F1}"/>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In summary </a:t>
            </a:r>
            <a:endParaRPr lang="en-US" dirty="0"/>
          </a:p>
        </p:txBody>
      </p:sp>
      <p:sp>
        <p:nvSpPr>
          <p:cNvPr id="3" name="Content Placeholder 3">
            <a:extLst>
              <a:ext uri="{FF2B5EF4-FFF2-40B4-BE49-F238E27FC236}">
                <a16:creationId xmlns:a16="http://schemas.microsoft.com/office/drawing/2014/main" id="{12DF317B-E7F3-F24B-88A2-7F2694AF5063}"/>
              </a:ext>
            </a:extLst>
          </p:cNvPr>
          <p:cNvSpPr>
            <a:spLocks noGrp="1"/>
          </p:cNvSpPr>
          <p:nvPr>
            <p:ph idx="1"/>
          </p:nvPr>
        </p:nvSpPr>
        <p:spPr>
          <a:xfrm>
            <a:off x="599024" y="1366893"/>
            <a:ext cx="12235233" cy="5066563"/>
          </a:xfrm>
        </p:spPr>
        <p:txBody>
          <a:bodyPr>
            <a:normAutofit/>
          </a:bodyPr>
          <a:lstStyle/>
          <a:p>
            <a:pPr>
              <a:lnSpc>
                <a:spcPct val="130000"/>
              </a:lnSpc>
              <a:buFont typeface="Wingdings" pitchFamily="2" charset="2"/>
              <a:buChar char="Ø"/>
            </a:pPr>
            <a:r>
              <a:rPr lang="en-US" altLang="zh-CN" dirty="0"/>
              <a:t>Collaboration</a:t>
            </a:r>
            <a:r>
              <a:rPr lang="zh-CN" altLang="en-US" dirty="0"/>
              <a:t> </a:t>
            </a:r>
            <a:r>
              <a:rPr lang="en-US" altLang="zh-CN" dirty="0"/>
              <a:t>with</a:t>
            </a:r>
            <a:r>
              <a:rPr lang="zh-CN" altLang="en-US" dirty="0"/>
              <a:t> </a:t>
            </a:r>
            <a:r>
              <a:rPr lang="en-US" altLang="zh-CN" dirty="0"/>
              <a:t>cloud</a:t>
            </a:r>
            <a:r>
              <a:rPr lang="zh-CN" altLang="en-US" dirty="0"/>
              <a:t> </a:t>
            </a:r>
            <a:r>
              <a:rPr lang="en-US" altLang="zh-CN" dirty="0"/>
              <a:t>storage</a:t>
            </a:r>
            <a:r>
              <a:rPr lang="zh-CN" altLang="en-US" dirty="0"/>
              <a:t> </a:t>
            </a:r>
            <a:r>
              <a:rPr lang="en-US" altLang="zh-CN" dirty="0"/>
              <a:t>services</a:t>
            </a:r>
          </a:p>
          <a:p>
            <a:pPr lvl="1">
              <a:lnSpc>
                <a:spcPct val="130000"/>
              </a:lnSpc>
            </a:pPr>
            <a:r>
              <a:rPr lang="en-US" altLang="zh-CN" dirty="0">
                <a:solidFill>
                  <a:schemeClr val="tx1">
                    <a:lumMod val="50000"/>
                    <a:lumOff val="50000"/>
                  </a:schemeClr>
                </a:solidFill>
              </a:rPr>
              <a:t>Easy-to-use</a:t>
            </a:r>
            <a:r>
              <a:rPr lang="zh-CN" altLang="en-US" dirty="0">
                <a:solidFill>
                  <a:schemeClr val="tx1">
                    <a:lumMod val="50000"/>
                    <a:lumOff val="50000"/>
                  </a:schemeClr>
                </a:solidFill>
              </a:rPr>
              <a:t> </a:t>
            </a:r>
            <a:r>
              <a:rPr lang="en-US" altLang="zh-CN" dirty="0">
                <a:solidFill>
                  <a:schemeClr val="tx1">
                    <a:lumMod val="50000"/>
                    <a:lumOff val="50000"/>
                  </a:schemeClr>
                </a:solidFill>
              </a:rPr>
              <a:t>and</a:t>
            </a:r>
            <a:r>
              <a:rPr lang="zh-CN" altLang="en-US" dirty="0">
                <a:solidFill>
                  <a:schemeClr val="tx1">
                    <a:lumMod val="50000"/>
                    <a:lumOff val="50000"/>
                  </a:schemeClr>
                </a:solidFill>
              </a:rPr>
              <a:t> </a:t>
            </a:r>
            <a:r>
              <a:rPr lang="en-US" altLang="zh-CN" dirty="0">
                <a:solidFill>
                  <a:schemeClr val="tx1">
                    <a:lumMod val="50000"/>
                    <a:lumOff val="50000"/>
                  </a:schemeClr>
                </a:solidFill>
              </a:rPr>
              <a:t>automatic</a:t>
            </a:r>
            <a:r>
              <a:rPr lang="zh-CN" altLang="en-US" dirty="0">
                <a:solidFill>
                  <a:schemeClr val="tx1">
                    <a:lumMod val="50000"/>
                    <a:lumOff val="50000"/>
                  </a:schemeClr>
                </a:solidFill>
              </a:rPr>
              <a:t> </a:t>
            </a:r>
            <a:r>
              <a:rPr lang="en-US" altLang="zh-CN" dirty="0">
                <a:solidFill>
                  <a:schemeClr val="tx1">
                    <a:lumMod val="50000"/>
                    <a:lumOff val="50000"/>
                  </a:schemeClr>
                </a:solidFill>
              </a:rPr>
              <a:t>sync</a:t>
            </a:r>
          </a:p>
          <a:p>
            <a:pPr lvl="1">
              <a:lnSpc>
                <a:spcPct val="130000"/>
              </a:lnSpc>
            </a:pPr>
            <a:r>
              <a:rPr lang="en-US" altLang="zh-CN" dirty="0">
                <a:solidFill>
                  <a:schemeClr val="tx1">
                    <a:lumMod val="50000"/>
                    <a:lumOff val="50000"/>
                  </a:schemeClr>
                </a:solidFill>
              </a:rPr>
              <a:t>Inevitable</a:t>
            </a:r>
            <a:r>
              <a:rPr lang="zh-CN" altLang="en-US" dirty="0">
                <a:solidFill>
                  <a:schemeClr val="tx1">
                    <a:lumMod val="50000"/>
                    <a:lumOff val="50000"/>
                  </a:schemeClr>
                </a:solidFill>
              </a:rPr>
              <a:t> </a:t>
            </a:r>
            <a:r>
              <a:rPr lang="en-US" altLang="zh-CN" dirty="0">
                <a:solidFill>
                  <a:schemeClr val="tx1">
                    <a:lumMod val="50000"/>
                    <a:lumOff val="50000"/>
                  </a:schemeClr>
                </a:solidFill>
              </a:rPr>
              <a:t>(false)</a:t>
            </a:r>
            <a:r>
              <a:rPr lang="zh-CN" altLang="en-US" dirty="0">
                <a:solidFill>
                  <a:schemeClr val="tx1">
                    <a:lumMod val="50000"/>
                    <a:lumOff val="50000"/>
                  </a:schemeClr>
                </a:solidFill>
              </a:rPr>
              <a:t> </a:t>
            </a:r>
            <a:r>
              <a:rPr lang="en-US" altLang="zh-CN" dirty="0">
                <a:solidFill>
                  <a:schemeClr val="tx1">
                    <a:lumMod val="50000"/>
                    <a:lumOff val="50000"/>
                  </a:schemeClr>
                </a:solidFill>
              </a:rPr>
              <a:t>conflicts</a:t>
            </a:r>
          </a:p>
          <a:p>
            <a:pPr>
              <a:lnSpc>
                <a:spcPct val="130000"/>
              </a:lnSpc>
              <a:buFont typeface="Wingdings" pitchFamily="2" charset="2"/>
              <a:buChar char="Ø"/>
            </a:pPr>
            <a:r>
              <a:rPr lang="en-US" altLang="zh-CN" dirty="0"/>
              <a:t>Ineffective/undesirable</a:t>
            </a:r>
            <a:r>
              <a:rPr lang="zh-CN" altLang="en-US" dirty="0"/>
              <a:t> </a:t>
            </a:r>
            <a:r>
              <a:rPr lang="en-US" altLang="zh-CN" dirty="0"/>
              <a:t>conflict</a:t>
            </a:r>
            <a:r>
              <a:rPr lang="zh-CN" altLang="en-US" dirty="0"/>
              <a:t> </a:t>
            </a:r>
            <a:r>
              <a:rPr lang="en-US" altLang="zh-CN" dirty="0"/>
              <a:t>prevention</a:t>
            </a:r>
            <a:r>
              <a:rPr lang="zh-CN" altLang="en-US" dirty="0"/>
              <a:t> </a:t>
            </a:r>
            <a:r>
              <a:rPr lang="en-US" altLang="zh-CN" dirty="0"/>
              <a:t>and</a:t>
            </a:r>
            <a:r>
              <a:rPr lang="zh-CN" altLang="en-US" dirty="0"/>
              <a:t> </a:t>
            </a:r>
            <a:r>
              <a:rPr lang="en-US" altLang="zh-CN" dirty="0"/>
              <a:t>resolution</a:t>
            </a:r>
            <a:r>
              <a:rPr lang="zh-CN" altLang="en-US" dirty="0"/>
              <a:t> </a:t>
            </a:r>
            <a:r>
              <a:rPr lang="en-US" altLang="zh-CN" dirty="0"/>
              <a:t>methods</a:t>
            </a:r>
          </a:p>
          <a:p>
            <a:pPr>
              <a:lnSpc>
                <a:spcPct val="130000"/>
              </a:lnSpc>
              <a:buFont typeface="Wingdings" pitchFamily="2" charset="2"/>
              <a:buChar char="Ø"/>
            </a:pPr>
            <a:r>
              <a:rPr lang="en-US" altLang="zh-CN" dirty="0"/>
              <a:t>UFC2:</a:t>
            </a:r>
            <a:r>
              <a:rPr lang="zh-CN" altLang="en-US" dirty="0"/>
              <a:t>  </a:t>
            </a:r>
            <a:r>
              <a:rPr lang="en-US" altLang="zh-CN" dirty="0"/>
              <a:t>lock-free, operation-based and fine-grained</a:t>
            </a:r>
            <a:r>
              <a:rPr lang="zh-CN" altLang="en-US" dirty="0"/>
              <a:t> </a:t>
            </a:r>
            <a:r>
              <a:rPr lang="en-US" altLang="zh-CN" dirty="0"/>
              <a:t>conflict</a:t>
            </a:r>
            <a:r>
              <a:rPr lang="zh-CN" altLang="en-US" dirty="0"/>
              <a:t> </a:t>
            </a:r>
            <a:r>
              <a:rPr lang="en-US" altLang="zh-CN" dirty="0"/>
              <a:t>resolution</a:t>
            </a:r>
          </a:p>
          <a:p>
            <a:pPr marL="0" indent="0">
              <a:buNone/>
            </a:pPr>
            <a:endParaRPr lang="en-US" altLang="zh-CN" dirty="0"/>
          </a:p>
        </p:txBody>
      </p:sp>
      <p:sp>
        <p:nvSpPr>
          <p:cNvPr id="5" name="Rectangle 4">
            <a:extLst>
              <a:ext uri="{FF2B5EF4-FFF2-40B4-BE49-F238E27FC236}">
                <a16:creationId xmlns:a16="http://schemas.microsoft.com/office/drawing/2014/main" id="{84D28EC4-7FD2-D043-8B39-92C21A9D0082}"/>
              </a:ext>
            </a:extLst>
          </p:cNvPr>
          <p:cNvSpPr/>
          <p:nvPr/>
        </p:nvSpPr>
        <p:spPr>
          <a:xfrm>
            <a:off x="1616529" y="4893515"/>
            <a:ext cx="8703128" cy="15982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sz="2800" dirty="0">
                <a:solidFill>
                  <a:srgbClr val="0070C0"/>
                </a:solidFill>
              </a:rPr>
              <a:t>Code</a:t>
            </a:r>
            <a:r>
              <a:rPr lang="zh-CN" altLang="en-US" sz="2800" dirty="0">
                <a:solidFill>
                  <a:srgbClr val="0070C0"/>
                </a:solidFill>
              </a:rPr>
              <a:t> </a:t>
            </a:r>
            <a:r>
              <a:rPr lang="en-US" altLang="zh-CN" sz="2800" dirty="0">
                <a:solidFill>
                  <a:srgbClr val="0070C0"/>
                </a:solidFill>
              </a:rPr>
              <a:t>and</a:t>
            </a:r>
            <a:r>
              <a:rPr lang="zh-CN" altLang="en-US" sz="2800" dirty="0">
                <a:solidFill>
                  <a:srgbClr val="0070C0"/>
                </a:solidFill>
              </a:rPr>
              <a:t> </a:t>
            </a:r>
            <a:r>
              <a:rPr lang="en-US" altLang="zh-CN" sz="2800" dirty="0">
                <a:solidFill>
                  <a:srgbClr val="0070C0"/>
                </a:solidFill>
              </a:rPr>
              <a:t>data:</a:t>
            </a:r>
            <a:r>
              <a:rPr lang="zh-CN" altLang="en-US" sz="2800" dirty="0">
                <a:solidFill>
                  <a:srgbClr val="0070C0"/>
                </a:solidFill>
              </a:rPr>
              <a:t> </a:t>
            </a:r>
            <a:r>
              <a:rPr lang="en-US" altLang="zh-CN" sz="2800" dirty="0">
                <a:solidFill>
                  <a:srgbClr val="0070C0"/>
                </a:solidFill>
                <a:hlinkClick r:id="rId3">
                  <a:extLst>
                    <a:ext uri="{A12FA001-AC4F-418D-AE19-62706E023703}">
                      <ahyp:hlinkClr xmlns:ahyp="http://schemas.microsoft.com/office/drawing/2018/hyperlinkcolor" val="tx"/>
                    </a:ext>
                  </a:extLst>
                </a:hlinkClick>
              </a:rPr>
              <a:t>https://ufc2.github.io/</a:t>
            </a:r>
            <a:endParaRPr lang="en-US" altLang="zh-CN" sz="2800" dirty="0">
              <a:solidFill>
                <a:srgbClr val="0070C0"/>
              </a:solidFill>
            </a:endParaRPr>
          </a:p>
          <a:p>
            <a:pPr algn="ctr">
              <a:lnSpc>
                <a:spcPct val="130000"/>
              </a:lnSpc>
            </a:pPr>
            <a:r>
              <a:rPr lang="en-US" altLang="zh-CN" sz="2800" dirty="0">
                <a:solidFill>
                  <a:srgbClr val="0070C0"/>
                </a:solidFill>
              </a:rPr>
              <a:t>Contact</a:t>
            </a:r>
            <a:r>
              <a:rPr lang="zh-CN" altLang="en-US" sz="2800" dirty="0">
                <a:solidFill>
                  <a:srgbClr val="0070C0"/>
                </a:solidFill>
              </a:rPr>
              <a:t> </a:t>
            </a:r>
            <a:r>
              <a:rPr lang="en-US" altLang="zh-CN" sz="2800" dirty="0">
                <a:solidFill>
                  <a:srgbClr val="0070C0"/>
                </a:solidFill>
              </a:rPr>
              <a:t>us:</a:t>
            </a:r>
            <a:r>
              <a:rPr lang="zh-CN" altLang="en-US" sz="2800" dirty="0">
                <a:solidFill>
                  <a:srgbClr val="0070C0"/>
                </a:solidFill>
              </a:rPr>
              <a:t> </a:t>
            </a:r>
            <a:r>
              <a:rPr lang="en-US" altLang="zh-CN" sz="2800" dirty="0">
                <a:solidFill>
                  <a:srgbClr val="0070C0"/>
                </a:solidFill>
              </a:rPr>
              <a:t>mh-zhao17@mails.tsinghua.edu.cn;  lizhenhua1983@tsinghua.edu.cn</a:t>
            </a:r>
          </a:p>
        </p:txBody>
      </p:sp>
    </p:spTree>
    <p:extLst>
      <p:ext uri="{BB962C8B-B14F-4D97-AF65-F5344CB8AC3E}">
        <p14:creationId xmlns:p14="http://schemas.microsoft.com/office/powerpoint/2010/main" val="247227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CB971A50-C056-9549-B95C-6DCE19B27B32}"/>
              </a:ext>
            </a:extLst>
          </p:cNvPr>
          <p:cNvSpPr/>
          <p:nvPr/>
        </p:nvSpPr>
        <p:spPr>
          <a:xfrm>
            <a:off x="4751614" y="3797632"/>
            <a:ext cx="7074031" cy="2194905"/>
          </a:xfrm>
          <a:prstGeom prst="roundRect">
            <a:avLst/>
          </a:prstGeom>
          <a:solidFill>
            <a:schemeClr val="accent5">
              <a:lumMod val="40000"/>
              <a:lumOff val="60000"/>
              <a:alpha val="59000"/>
            </a:schemeClr>
          </a:solidFill>
          <a:ln>
            <a:solidFill>
              <a:srgbClr val="00B0F0">
                <a:alpha val="7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E60CE0F-6892-3240-AAA2-DD902DE344A7}"/>
              </a:ext>
            </a:extLst>
          </p:cNvPr>
          <p:cNvSpPr>
            <a:spLocks noGrp="1"/>
          </p:cNvSpPr>
          <p:nvPr>
            <p:ph type="title"/>
          </p:nvPr>
        </p:nvSpPr>
        <p:spPr>
          <a:xfrm>
            <a:off x="262002" y="114605"/>
            <a:ext cx="12251499" cy="1325563"/>
          </a:xfrm>
        </p:spPr>
        <p:txBody>
          <a:bodyPr>
            <a:normAutofit/>
          </a:bodyPr>
          <a:lstStyle/>
          <a:p>
            <a:r>
              <a:rPr lang="en-US" altLang="zh-CN" dirty="0">
                <a:latin typeface="Helvetica" pitchFamily="2" charset="0"/>
              </a:rPr>
              <a:t>C</a:t>
            </a:r>
            <a:r>
              <a:rPr lang="en-US" dirty="0">
                <a:latin typeface="Helvetica" pitchFamily="2" charset="0"/>
              </a:rPr>
              <a:t>ollaboration</a:t>
            </a:r>
            <a:r>
              <a:rPr lang="zh-CN" altLang="en-US" dirty="0">
                <a:latin typeface="Helvetica" pitchFamily="2" charset="0"/>
              </a:rPr>
              <a:t> </a:t>
            </a:r>
            <a:r>
              <a:rPr lang="en-US" altLang="zh-CN" dirty="0">
                <a:latin typeface="Helvetica" pitchFamily="2" charset="0"/>
              </a:rPr>
              <a:t>with</a:t>
            </a:r>
            <a:r>
              <a:rPr lang="zh-CN" altLang="en-US" dirty="0">
                <a:latin typeface="Helvetica" pitchFamily="2" charset="0"/>
              </a:rPr>
              <a:t> </a:t>
            </a:r>
            <a:r>
              <a:rPr lang="en-US" altLang="zh-CN" dirty="0">
                <a:latin typeface="Helvetica" pitchFamily="2" charset="0"/>
              </a:rPr>
              <a:t>cloud</a:t>
            </a:r>
            <a:r>
              <a:rPr lang="zh-CN" altLang="en-US" dirty="0">
                <a:latin typeface="Helvetica" pitchFamily="2" charset="0"/>
              </a:rPr>
              <a:t> </a:t>
            </a:r>
            <a:r>
              <a:rPr lang="en-US" altLang="zh-CN" dirty="0">
                <a:latin typeface="Helvetica" pitchFamily="2" charset="0"/>
              </a:rPr>
              <a:t>storage</a:t>
            </a:r>
            <a:r>
              <a:rPr lang="zh-CN" altLang="en-US" dirty="0">
                <a:latin typeface="Helvetica" pitchFamily="2" charset="0"/>
              </a:rPr>
              <a:t> </a:t>
            </a:r>
            <a:r>
              <a:rPr lang="en-US" altLang="zh-CN" dirty="0">
                <a:latin typeface="Helvetica" pitchFamily="2" charset="0"/>
              </a:rPr>
              <a:t>services</a:t>
            </a:r>
            <a:endParaRPr lang="en-US" dirty="0">
              <a:latin typeface="Helvetica" pitchFamily="2" charset="0"/>
            </a:endParaRPr>
          </a:p>
        </p:txBody>
      </p:sp>
      <p:pic>
        <p:nvPicPr>
          <p:cNvPr id="4" name="图片 4">
            <a:extLst>
              <a:ext uri="{FF2B5EF4-FFF2-40B4-BE49-F238E27FC236}">
                <a16:creationId xmlns:a16="http://schemas.microsoft.com/office/drawing/2014/main" id="{D51920BD-1338-0D44-A21D-B15609FC90E6}"/>
              </a:ext>
            </a:extLst>
          </p:cNvPr>
          <p:cNvPicPr>
            <a:picLocks noChangeAspect="1"/>
          </p:cNvPicPr>
          <p:nvPr/>
        </p:nvPicPr>
        <p:blipFill>
          <a:blip r:embed="rId3"/>
          <a:stretch>
            <a:fillRect/>
          </a:stretch>
        </p:blipFill>
        <p:spPr>
          <a:xfrm>
            <a:off x="792843" y="1211564"/>
            <a:ext cx="3583214" cy="3549669"/>
          </a:xfrm>
          <a:prstGeom prst="rect">
            <a:avLst/>
          </a:prstGeom>
        </p:spPr>
      </p:pic>
      <p:sp>
        <p:nvSpPr>
          <p:cNvPr id="5" name="TextBox 4">
            <a:extLst>
              <a:ext uri="{FF2B5EF4-FFF2-40B4-BE49-F238E27FC236}">
                <a16:creationId xmlns:a16="http://schemas.microsoft.com/office/drawing/2014/main" id="{C04ED582-770B-A84B-BEF1-8C3BA25786BA}"/>
              </a:ext>
            </a:extLst>
          </p:cNvPr>
          <p:cNvSpPr txBox="1"/>
          <p:nvPr/>
        </p:nvSpPr>
        <p:spPr>
          <a:xfrm>
            <a:off x="633047" y="4707179"/>
            <a:ext cx="4118568" cy="1728422"/>
          </a:xfrm>
          <a:prstGeom prst="rect">
            <a:avLst/>
          </a:prstGeom>
          <a:noFill/>
        </p:spPr>
        <p:txBody>
          <a:bodyPr wrap="square" rtlCol="0">
            <a:spAutoFit/>
          </a:bodyPr>
          <a:lstStyle/>
          <a:p>
            <a:pPr>
              <a:lnSpc>
                <a:spcPct val="130000"/>
              </a:lnSpc>
            </a:pPr>
            <a:r>
              <a:rPr lang="en-US" altLang="zh-CN" sz="2800" dirty="0">
                <a:latin typeface="Calibri" panose="020F0502020204030204" pitchFamily="34" charset="0"/>
                <a:cs typeface="Calibri" panose="020F0502020204030204" pitchFamily="34" charset="0"/>
              </a:rPr>
              <a:t>①</a:t>
            </a:r>
            <a:r>
              <a:rPr lang="zh-CN" altLang="en-US" sz="2800" dirty="0"/>
              <a:t> </a:t>
            </a:r>
            <a:r>
              <a:rPr lang="en-US" altLang="zh-CN" sz="2800" dirty="0"/>
              <a:t>Automatic</a:t>
            </a:r>
            <a:r>
              <a:rPr lang="zh-CN" altLang="en-US" sz="2800" dirty="0"/>
              <a:t> </a:t>
            </a:r>
            <a:r>
              <a:rPr lang="en-US" altLang="zh-CN" sz="2800" dirty="0"/>
              <a:t>file</a:t>
            </a:r>
            <a:r>
              <a:rPr lang="zh-CN" altLang="en-US" sz="2800" dirty="0"/>
              <a:t> </a:t>
            </a:r>
            <a:r>
              <a:rPr lang="en-US" altLang="zh-CN" sz="2800" dirty="0"/>
              <a:t>update</a:t>
            </a:r>
          </a:p>
          <a:p>
            <a:pPr>
              <a:lnSpc>
                <a:spcPct val="130000"/>
              </a:lnSpc>
            </a:pPr>
            <a:r>
              <a:rPr lang="en-US" altLang="zh-CN" sz="2800" dirty="0">
                <a:latin typeface="Calibri" panose="020F0502020204030204" pitchFamily="34" charset="0"/>
                <a:cs typeface="Calibri" panose="020F0502020204030204" pitchFamily="34" charset="0"/>
              </a:rPr>
              <a:t>②</a:t>
            </a:r>
            <a:r>
              <a:rPr lang="zh-CN" altLang="en-US" sz="2800" dirty="0"/>
              <a:t> </a:t>
            </a:r>
            <a:r>
              <a:rPr lang="en-US" altLang="zh-CN" sz="2800" dirty="0"/>
              <a:t>Check</a:t>
            </a:r>
            <a:r>
              <a:rPr lang="zh-CN" altLang="en-US" sz="2800" dirty="0"/>
              <a:t> </a:t>
            </a:r>
            <a:r>
              <a:rPr lang="en-US" altLang="zh-CN" sz="2800" dirty="0"/>
              <a:t>and</a:t>
            </a:r>
            <a:r>
              <a:rPr lang="zh-CN" altLang="en-US" sz="2800" dirty="0"/>
              <a:t> </a:t>
            </a:r>
            <a:r>
              <a:rPr lang="en-US" altLang="zh-CN" sz="2800" dirty="0"/>
              <a:t>Notify</a:t>
            </a:r>
          </a:p>
          <a:p>
            <a:pPr>
              <a:lnSpc>
                <a:spcPct val="130000"/>
              </a:lnSpc>
            </a:pPr>
            <a:r>
              <a:rPr lang="en-US" altLang="zh-CN" sz="2800" dirty="0">
                <a:latin typeface="Calibri" panose="020F0502020204030204" pitchFamily="34" charset="0"/>
                <a:cs typeface="Calibri" panose="020F0502020204030204" pitchFamily="34" charset="0"/>
              </a:rPr>
              <a:t>③ </a:t>
            </a:r>
            <a:r>
              <a:rPr lang="en-US" altLang="zh-CN" sz="2800" dirty="0"/>
              <a:t>Automatic</a:t>
            </a:r>
            <a:r>
              <a:rPr lang="zh-CN" altLang="en-US" sz="2800" dirty="0"/>
              <a:t> </a:t>
            </a:r>
            <a:r>
              <a:rPr lang="en-US" altLang="zh-CN" sz="2800" dirty="0"/>
              <a:t>propagation</a:t>
            </a:r>
            <a:endParaRPr lang="en-US" sz="2800" dirty="0"/>
          </a:p>
        </p:txBody>
      </p:sp>
      <p:sp>
        <p:nvSpPr>
          <p:cNvPr id="9" name="Rectangle 8">
            <a:extLst>
              <a:ext uri="{FF2B5EF4-FFF2-40B4-BE49-F238E27FC236}">
                <a16:creationId xmlns:a16="http://schemas.microsoft.com/office/drawing/2014/main" id="{54AB7C35-8A54-4941-8707-6165BF7DBD14}"/>
              </a:ext>
            </a:extLst>
          </p:cNvPr>
          <p:cNvSpPr/>
          <p:nvPr/>
        </p:nvSpPr>
        <p:spPr>
          <a:xfrm>
            <a:off x="7278659" y="6187834"/>
            <a:ext cx="2773260" cy="523220"/>
          </a:xfrm>
          <a:prstGeom prst="rect">
            <a:avLst/>
          </a:prstGeom>
        </p:spPr>
        <p:txBody>
          <a:bodyPr wrap="none">
            <a:spAutoFit/>
          </a:bodyPr>
          <a:lstStyle/>
          <a:p>
            <a:r>
              <a:rPr lang="en-US" altLang="zh-CN" sz="2800" dirty="0">
                <a:solidFill>
                  <a:prstClr val="black"/>
                </a:solidFill>
              </a:rPr>
              <a:t>The</a:t>
            </a:r>
            <a:r>
              <a:rPr lang="zh-CN" altLang="en-US" sz="2800" dirty="0">
                <a:solidFill>
                  <a:prstClr val="black"/>
                </a:solidFill>
              </a:rPr>
              <a:t> </a:t>
            </a:r>
            <a:r>
              <a:rPr lang="en-US" altLang="zh-CN" sz="2800" dirty="0">
                <a:solidFill>
                  <a:prstClr val="black"/>
                </a:solidFill>
              </a:rPr>
              <a:t>conflict</a:t>
            </a:r>
            <a:r>
              <a:rPr lang="zh-CN" altLang="en-US" sz="2800" dirty="0">
                <a:solidFill>
                  <a:prstClr val="black"/>
                </a:solidFill>
              </a:rPr>
              <a:t> </a:t>
            </a:r>
            <a:r>
              <a:rPr lang="en-US" altLang="zh-CN" sz="2800" dirty="0">
                <a:solidFill>
                  <a:prstClr val="black"/>
                </a:solidFill>
              </a:rPr>
              <a:t>issue</a:t>
            </a:r>
            <a:endParaRPr lang="en-US" dirty="0"/>
          </a:p>
        </p:txBody>
      </p:sp>
      <p:pic>
        <p:nvPicPr>
          <p:cNvPr id="11" name="Picture 10">
            <a:extLst>
              <a:ext uri="{FF2B5EF4-FFF2-40B4-BE49-F238E27FC236}">
                <a16:creationId xmlns:a16="http://schemas.microsoft.com/office/drawing/2014/main" id="{646E024B-9379-9742-AD1D-29C53125FD23}"/>
              </a:ext>
            </a:extLst>
          </p:cNvPr>
          <p:cNvPicPr>
            <a:picLocks noChangeAspect="1"/>
          </p:cNvPicPr>
          <p:nvPr/>
        </p:nvPicPr>
        <p:blipFill>
          <a:blip r:embed="rId4"/>
          <a:stretch>
            <a:fillRect/>
          </a:stretch>
        </p:blipFill>
        <p:spPr>
          <a:xfrm>
            <a:off x="4906159" y="1666191"/>
            <a:ext cx="602535" cy="602535"/>
          </a:xfrm>
          <a:prstGeom prst="rect">
            <a:avLst/>
          </a:prstGeom>
        </p:spPr>
      </p:pic>
      <p:sp>
        <p:nvSpPr>
          <p:cNvPr id="12" name="Rectangle 11">
            <a:extLst>
              <a:ext uri="{FF2B5EF4-FFF2-40B4-BE49-F238E27FC236}">
                <a16:creationId xmlns:a16="http://schemas.microsoft.com/office/drawing/2014/main" id="{0280C870-F82E-7949-A52F-65E9258E7FA2}"/>
              </a:ext>
            </a:extLst>
          </p:cNvPr>
          <p:cNvSpPr/>
          <p:nvPr/>
        </p:nvSpPr>
        <p:spPr>
          <a:xfrm>
            <a:off x="5508694" y="1736625"/>
            <a:ext cx="1602974" cy="461665"/>
          </a:xfrm>
          <a:prstGeom prst="rect">
            <a:avLst/>
          </a:prstGeom>
        </p:spPr>
        <p:txBody>
          <a:bodyPr wrap="square">
            <a:spAutoFit/>
          </a:bodyPr>
          <a:lstStyle/>
          <a:p>
            <a:r>
              <a:rPr lang="en-US" sz="2400" dirty="0" err="1"/>
              <a:t>main.tex</a:t>
            </a:r>
            <a:endParaRPr lang="en-US" sz="2400" dirty="0"/>
          </a:p>
        </p:txBody>
      </p:sp>
      <p:pic>
        <p:nvPicPr>
          <p:cNvPr id="13" name="Picture 12">
            <a:extLst>
              <a:ext uri="{FF2B5EF4-FFF2-40B4-BE49-F238E27FC236}">
                <a16:creationId xmlns:a16="http://schemas.microsoft.com/office/drawing/2014/main" id="{ED99A6F6-495C-424C-9730-3581B708AB62}"/>
              </a:ext>
            </a:extLst>
          </p:cNvPr>
          <p:cNvPicPr>
            <a:picLocks noChangeAspect="1"/>
          </p:cNvPicPr>
          <p:nvPr/>
        </p:nvPicPr>
        <p:blipFill>
          <a:blip r:embed="rId4"/>
          <a:stretch>
            <a:fillRect/>
          </a:stretch>
        </p:blipFill>
        <p:spPr>
          <a:xfrm>
            <a:off x="4906159" y="2624789"/>
            <a:ext cx="602535" cy="602535"/>
          </a:xfrm>
          <a:prstGeom prst="rect">
            <a:avLst/>
          </a:prstGeom>
        </p:spPr>
      </p:pic>
      <p:sp>
        <p:nvSpPr>
          <p:cNvPr id="14" name="Rectangle 13">
            <a:extLst>
              <a:ext uri="{FF2B5EF4-FFF2-40B4-BE49-F238E27FC236}">
                <a16:creationId xmlns:a16="http://schemas.microsoft.com/office/drawing/2014/main" id="{CFC05E16-509B-E742-82F6-F4F65355E930}"/>
              </a:ext>
            </a:extLst>
          </p:cNvPr>
          <p:cNvSpPr/>
          <p:nvPr/>
        </p:nvSpPr>
        <p:spPr>
          <a:xfrm>
            <a:off x="5508693" y="2695223"/>
            <a:ext cx="5741693" cy="461665"/>
          </a:xfrm>
          <a:prstGeom prst="rect">
            <a:avLst/>
          </a:prstGeom>
        </p:spPr>
        <p:txBody>
          <a:bodyPr wrap="square">
            <a:spAutoFit/>
          </a:bodyPr>
          <a:lstStyle/>
          <a:p>
            <a:r>
              <a:rPr lang="en-US" altLang="zh-CN" sz="2400" dirty="0"/>
              <a:t>main</a:t>
            </a:r>
            <a:r>
              <a:rPr lang="zh-CN" altLang="en-US" sz="2400" dirty="0"/>
              <a:t> </a:t>
            </a:r>
            <a:r>
              <a:rPr lang="en-US" altLang="zh-CN" sz="2400" dirty="0"/>
              <a:t>(Alice’s conflicted copy 2019-12-21).</a:t>
            </a:r>
            <a:r>
              <a:rPr lang="en-US" altLang="zh-CN" sz="2400" dirty="0" err="1"/>
              <a:t>tex</a:t>
            </a:r>
            <a:endParaRPr lang="en-US" sz="2400" dirty="0"/>
          </a:p>
        </p:txBody>
      </p:sp>
      <p:pic>
        <p:nvPicPr>
          <p:cNvPr id="19" name="Picture 18">
            <a:extLst>
              <a:ext uri="{FF2B5EF4-FFF2-40B4-BE49-F238E27FC236}">
                <a16:creationId xmlns:a16="http://schemas.microsoft.com/office/drawing/2014/main" id="{72B3DFC6-96EA-0941-933A-029CCD8FC676}"/>
              </a:ext>
            </a:extLst>
          </p:cNvPr>
          <p:cNvPicPr>
            <a:picLocks noChangeAspect="1"/>
          </p:cNvPicPr>
          <p:nvPr/>
        </p:nvPicPr>
        <p:blipFill>
          <a:blip r:embed="rId4"/>
          <a:stretch>
            <a:fillRect/>
          </a:stretch>
        </p:blipFill>
        <p:spPr>
          <a:xfrm>
            <a:off x="4906159" y="3910549"/>
            <a:ext cx="602535" cy="602535"/>
          </a:xfrm>
          <a:prstGeom prst="rect">
            <a:avLst/>
          </a:prstGeom>
        </p:spPr>
      </p:pic>
      <p:sp>
        <p:nvSpPr>
          <p:cNvPr id="20" name="Rectangle 19">
            <a:extLst>
              <a:ext uri="{FF2B5EF4-FFF2-40B4-BE49-F238E27FC236}">
                <a16:creationId xmlns:a16="http://schemas.microsoft.com/office/drawing/2014/main" id="{FEA16D9D-B07C-0B40-B393-6D8A409EE9E9}"/>
              </a:ext>
            </a:extLst>
          </p:cNvPr>
          <p:cNvSpPr/>
          <p:nvPr/>
        </p:nvSpPr>
        <p:spPr>
          <a:xfrm>
            <a:off x="5508693" y="3980983"/>
            <a:ext cx="6313193" cy="461665"/>
          </a:xfrm>
          <a:prstGeom prst="rect">
            <a:avLst/>
          </a:prstGeom>
        </p:spPr>
        <p:txBody>
          <a:bodyPr wrap="square">
            <a:spAutoFit/>
          </a:bodyPr>
          <a:lstStyle/>
          <a:p>
            <a:r>
              <a:rPr lang="en-US" altLang="zh-CN" sz="2400" dirty="0"/>
              <a:t>main</a:t>
            </a:r>
            <a:r>
              <a:rPr lang="zh-CN" altLang="en-US" sz="2400" dirty="0"/>
              <a:t> </a:t>
            </a:r>
            <a:r>
              <a:rPr lang="en-US" altLang="zh-CN" sz="2400" dirty="0"/>
              <a:t>(Alice’s conflicted copy 2019-12-21)(2).</a:t>
            </a:r>
            <a:r>
              <a:rPr lang="en-US" altLang="zh-CN" sz="2400" dirty="0" err="1"/>
              <a:t>tex</a:t>
            </a:r>
            <a:endParaRPr lang="en-US" sz="2400" dirty="0"/>
          </a:p>
        </p:txBody>
      </p:sp>
      <p:pic>
        <p:nvPicPr>
          <p:cNvPr id="21" name="Picture 20">
            <a:extLst>
              <a:ext uri="{FF2B5EF4-FFF2-40B4-BE49-F238E27FC236}">
                <a16:creationId xmlns:a16="http://schemas.microsoft.com/office/drawing/2014/main" id="{7C87123C-5673-EC41-8F27-13C56A34E645}"/>
              </a:ext>
            </a:extLst>
          </p:cNvPr>
          <p:cNvPicPr>
            <a:picLocks noChangeAspect="1"/>
          </p:cNvPicPr>
          <p:nvPr/>
        </p:nvPicPr>
        <p:blipFill>
          <a:blip r:embed="rId4"/>
          <a:stretch>
            <a:fillRect/>
          </a:stretch>
        </p:blipFill>
        <p:spPr>
          <a:xfrm>
            <a:off x="4906159" y="5090919"/>
            <a:ext cx="602535" cy="602535"/>
          </a:xfrm>
          <a:prstGeom prst="rect">
            <a:avLst/>
          </a:prstGeom>
        </p:spPr>
      </p:pic>
      <p:sp>
        <p:nvSpPr>
          <p:cNvPr id="22" name="Rectangle 21">
            <a:extLst>
              <a:ext uri="{FF2B5EF4-FFF2-40B4-BE49-F238E27FC236}">
                <a16:creationId xmlns:a16="http://schemas.microsoft.com/office/drawing/2014/main" id="{FB904049-C832-E346-8BCF-16966182B14E}"/>
              </a:ext>
            </a:extLst>
          </p:cNvPr>
          <p:cNvSpPr/>
          <p:nvPr/>
        </p:nvSpPr>
        <p:spPr>
          <a:xfrm>
            <a:off x="5508693" y="5161353"/>
            <a:ext cx="6313193" cy="830997"/>
          </a:xfrm>
          <a:prstGeom prst="rect">
            <a:avLst/>
          </a:prstGeom>
        </p:spPr>
        <p:txBody>
          <a:bodyPr wrap="square">
            <a:spAutoFit/>
          </a:bodyPr>
          <a:lstStyle/>
          <a:p>
            <a:r>
              <a:rPr lang="en-US" altLang="zh-CN" sz="2400" dirty="0"/>
              <a:t>main</a:t>
            </a:r>
            <a:r>
              <a:rPr lang="zh-CN" altLang="en-US" sz="2400" dirty="0"/>
              <a:t> </a:t>
            </a:r>
            <a:r>
              <a:rPr lang="en-US" altLang="zh-CN" sz="2400" dirty="0"/>
              <a:t>(Alice’s conflicted copy 2019-12-21) (Bob’s conflicted copy 2019-12-21).</a:t>
            </a:r>
            <a:r>
              <a:rPr lang="en-US" altLang="zh-CN" sz="2400" dirty="0" err="1"/>
              <a:t>tex</a:t>
            </a:r>
            <a:endParaRPr lang="en-US" sz="2400" dirty="0"/>
          </a:p>
        </p:txBody>
      </p:sp>
      <p:pic>
        <p:nvPicPr>
          <p:cNvPr id="24" name="Picture 23">
            <a:extLst>
              <a:ext uri="{FF2B5EF4-FFF2-40B4-BE49-F238E27FC236}">
                <a16:creationId xmlns:a16="http://schemas.microsoft.com/office/drawing/2014/main" id="{3A8C7682-DB1B-A542-BD2B-9E217FA474F2}"/>
              </a:ext>
            </a:extLst>
          </p:cNvPr>
          <p:cNvPicPr>
            <a:picLocks noChangeAspect="1"/>
          </p:cNvPicPr>
          <p:nvPr/>
        </p:nvPicPr>
        <p:blipFill>
          <a:blip r:embed="rId4"/>
          <a:stretch>
            <a:fillRect/>
          </a:stretch>
        </p:blipFill>
        <p:spPr>
          <a:xfrm>
            <a:off x="4906159" y="4507273"/>
            <a:ext cx="602535" cy="602535"/>
          </a:xfrm>
          <a:prstGeom prst="rect">
            <a:avLst/>
          </a:prstGeom>
        </p:spPr>
      </p:pic>
      <p:sp>
        <p:nvSpPr>
          <p:cNvPr id="25" name="Rectangle 24">
            <a:extLst>
              <a:ext uri="{FF2B5EF4-FFF2-40B4-BE49-F238E27FC236}">
                <a16:creationId xmlns:a16="http://schemas.microsoft.com/office/drawing/2014/main" id="{A7E7E673-CCF5-1045-8C17-803F7704BD2A}"/>
              </a:ext>
            </a:extLst>
          </p:cNvPr>
          <p:cNvSpPr/>
          <p:nvPr/>
        </p:nvSpPr>
        <p:spPr>
          <a:xfrm>
            <a:off x="5508693" y="4577707"/>
            <a:ext cx="5741693" cy="461665"/>
          </a:xfrm>
          <a:prstGeom prst="rect">
            <a:avLst/>
          </a:prstGeom>
        </p:spPr>
        <p:txBody>
          <a:bodyPr wrap="square">
            <a:spAutoFit/>
          </a:bodyPr>
          <a:lstStyle/>
          <a:p>
            <a:r>
              <a:rPr lang="en-US" altLang="zh-CN" sz="2400" dirty="0"/>
              <a:t>main</a:t>
            </a:r>
            <a:r>
              <a:rPr lang="zh-CN" altLang="en-US" sz="2400" dirty="0"/>
              <a:t> </a:t>
            </a:r>
            <a:r>
              <a:rPr lang="en-US" altLang="zh-CN" sz="2400" dirty="0"/>
              <a:t>(Bob’s conflicted copy 2019-12-21).</a:t>
            </a:r>
            <a:r>
              <a:rPr lang="en-US" altLang="zh-CN" sz="2400" dirty="0" err="1"/>
              <a:t>tex</a:t>
            </a:r>
            <a:endParaRPr lang="en-US" sz="2400" dirty="0"/>
          </a:p>
        </p:txBody>
      </p:sp>
      <p:sp>
        <p:nvSpPr>
          <p:cNvPr id="27" name="Rounded Rectangle 26">
            <a:extLst>
              <a:ext uri="{FF2B5EF4-FFF2-40B4-BE49-F238E27FC236}">
                <a16:creationId xmlns:a16="http://schemas.microsoft.com/office/drawing/2014/main" id="{9AC40F8D-A319-D640-8E6A-98797F0EA7AB}"/>
              </a:ext>
            </a:extLst>
          </p:cNvPr>
          <p:cNvSpPr/>
          <p:nvPr/>
        </p:nvSpPr>
        <p:spPr>
          <a:xfrm>
            <a:off x="4751614" y="2549672"/>
            <a:ext cx="7070272" cy="824452"/>
          </a:xfrm>
          <a:prstGeom prst="roundRect">
            <a:avLst/>
          </a:prstGeom>
          <a:solidFill>
            <a:schemeClr val="bg1">
              <a:lumMod val="85000"/>
              <a:alpha val="0"/>
            </a:schemeClr>
          </a:solidFill>
          <a:ln>
            <a:solidFill>
              <a:srgbClr val="00B0F0">
                <a:alpha val="7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7501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A0D00713-68A3-B345-AEB0-3002111C058B}"/>
              </a:ext>
            </a:extLst>
          </p:cNvPr>
          <p:cNvSpPr/>
          <p:nvPr/>
        </p:nvSpPr>
        <p:spPr>
          <a:xfrm>
            <a:off x="6659690" y="1172584"/>
            <a:ext cx="5371435" cy="2462104"/>
          </a:xfrm>
          <a:custGeom>
            <a:avLst/>
            <a:gdLst>
              <a:gd name="connsiteX0" fmla="*/ 0 w 3537968"/>
              <a:gd name="connsiteY0" fmla="*/ 353804 h 2122781"/>
              <a:gd name="connsiteX1" fmla="*/ 353804 w 3537968"/>
              <a:gd name="connsiteY1" fmla="*/ 0 h 2122781"/>
              <a:gd name="connsiteX2" fmla="*/ 3184164 w 3537968"/>
              <a:gd name="connsiteY2" fmla="*/ 0 h 2122781"/>
              <a:gd name="connsiteX3" fmla="*/ 3537968 w 3537968"/>
              <a:gd name="connsiteY3" fmla="*/ 353804 h 2122781"/>
              <a:gd name="connsiteX4" fmla="*/ 3537968 w 3537968"/>
              <a:gd name="connsiteY4" fmla="*/ 1768977 h 2122781"/>
              <a:gd name="connsiteX5" fmla="*/ 3184164 w 3537968"/>
              <a:gd name="connsiteY5" fmla="*/ 2122781 h 2122781"/>
              <a:gd name="connsiteX6" fmla="*/ 353804 w 3537968"/>
              <a:gd name="connsiteY6" fmla="*/ 2122781 h 2122781"/>
              <a:gd name="connsiteX7" fmla="*/ 0 w 3537968"/>
              <a:gd name="connsiteY7" fmla="*/ 1768977 h 2122781"/>
              <a:gd name="connsiteX8" fmla="*/ 0 w 3537968"/>
              <a:gd name="connsiteY8" fmla="*/ 353804 h 21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968" h="2122781">
                <a:moveTo>
                  <a:pt x="0" y="353804"/>
                </a:moveTo>
                <a:cubicBezTo>
                  <a:pt x="0" y="158403"/>
                  <a:pt x="158403" y="0"/>
                  <a:pt x="353804" y="0"/>
                </a:cubicBezTo>
                <a:lnTo>
                  <a:pt x="3184164" y="0"/>
                </a:lnTo>
                <a:cubicBezTo>
                  <a:pt x="3379565" y="0"/>
                  <a:pt x="3537968" y="158403"/>
                  <a:pt x="3537968" y="353804"/>
                </a:cubicBezTo>
                <a:lnTo>
                  <a:pt x="3537968" y="1768977"/>
                </a:lnTo>
                <a:cubicBezTo>
                  <a:pt x="3537968" y="1964378"/>
                  <a:pt x="3379565" y="2122781"/>
                  <a:pt x="3184164" y="2122781"/>
                </a:cubicBezTo>
                <a:lnTo>
                  <a:pt x="353804" y="2122781"/>
                </a:lnTo>
                <a:cubicBezTo>
                  <a:pt x="158403" y="2122781"/>
                  <a:pt x="0" y="1964378"/>
                  <a:pt x="0" y="1768977"/>
                </a:cubicBezTo>
                <a:lnTo>
                  <a:pt x="0" y="353804"/>
                </a:lnTo>
                <a:close/>
              </a:path>
            </a:pathLst>
          </a:cu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0" vert="horz" wrap="square" lIns="210306" tIns="210306" rIns="210306" bIns="210306" numCol="1" spcCol="1270" anchor="ctr" anchorCtr="0">
            <a:noAutofit/>
          </a:bodyPr>
          <a:lstStyle/>
          <a:p>
            <a:pPr marL="0" lvl="0" indent="0" algn="ctr" defTabSz="1244600">
              <a:lnSpc>
                <a:spcPct val="150000"/>
              </a:lnSpc>
              <a:spcBef>
                <a:spcPct val="0"/>
              </a:spcBef>
              <a:spcAft>
                <a:spcPct val="35000"/>
              </a:spcAft>
              <a:buNone/>
            </a:pPr>
            <a:r>
              <a:rPr lang="en-US" altLang="zh-CN" sz="2700" kern="1200" dirty="0">
                <a:solidFill>
                  <a:schemeClr val="tx1"/>
                </a:solidFill>
                <a:latin typeface="Helvetica" panose="020B0604020202020204" pitchFamily="34" charset="0"/>
                <a:ea typeface="微软雅黑" panose="020B0503020204020204" pitchFamily="34" charset="-122"/>
                <a:cs typeface="Helvetica" panose="020B0604020202020204" pitchFamily="34" charset="0"/>
              </a:rPr>
              <a:t>Losing updates</a:t>
            </a: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zh-CN" altLang="en-US" sz="2800" kern="1200" dirty="0">
              <a:solidFill>
                <a:schemeClr val="tx1"/>
              </a:solidFill>
              <a:latin typeface="微软雅黑" panose="020B0503020204020204" pitchFamily="34" charset="-122"/>
              <a:ea typeface="微软雅黑" panose="020B0503020204020204" pitchFamily="34" charset="-122"/>
            </a:endParaRPr>
          </a:p>
        </p:txBody>
      </p:sp>
      <p:sp>
        <p:nvSpPr>
          <p:cNvPr id="6" name="任意多边形: 形状 3">
            <a:extLst>
              <a:ext uri="{FF2B5EF4-FFF2-40B4-BE49-F238E27FC236}">
                <a16:creationId xmlns:a16="http://schemas.microsoft.com/office/drawing/2014/main" id="{8EF3BCEC-A3B8-2B43-BEDD-5FF82B17B255}"/>
              </a:ext>
            </a:extLst>
          </p:cNvPr>
          <p:cNvSpPr/>
          <p:nvPr/>
        </p:nvSpPr>
        <p:spPr>
          <a:xfrm>
            <a:off x="687062" y="1257465"/>
            <a:ext cx="5372653" cy="2462105"/>
          </a:xfrm>
          <a:custGeom>
            <a:avLst/>
            <a:gdLst>
              <a:gd name="connsiteX0" fmla="*/ 0 w 3537968"/>
              <a:gd name="connsiteY0" fmla="*/ 353804 h 2122781"/>
              <a:gd name="connsiteX1" fmla="*/ 353804 w 3537968"/>
              <a:gd name="connsiteY1" fmla="*/ 0 h 2122781"/>
              <a:gd name="connsiteX2" fmla="*/ 3184164 w 3537968"/>
              <a:gd name="connsiteY2" fmla="*/ 0 h 2122781"/>
              <a:gd name="connsiteX3" fmla="*/ 3537968 w 3537968"/>
              <a:gd name="connsiteY3" fmla="*/ 353804 h 2122781"/>
              <a:gd name="connsiteX4" fmla="*/ 3537968 w 3537968"/>
              <a:gd name="connsiteY4" fmla="*/ 1768977 h 2122781"/>
              <a:gd name="connsiteX5" fmla="*/ 3184164 w 3537968"/>
              <a:gd name="connsiteY5" fmla="*/ 2122781 h 2122781"/>
              <a:gd name="connsiteX6" fmla="*/ 353804 w 3537968"/>
              <a:gd name="connsiteY6" fmla="*/ 2122781 h 2122781"/>
              <a:gd name="connsiteX7" fmla="*/ 0 w 3537968"/>
              <a:gd name="connsiteY7" fmla="*/ 1768977 h 2122781"/>
              <a:gd name="connsiteX8" fmla="*/ 0 w 3537968"/>
              <a:gd name="connsiteY8" fmla="*/ 353804 h 21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968" h="2122781">
                <a:moveTo>
                  <a:pt x="0" y="353804"/>
                </a:moveTo>
                <a:cubicBezTo>
                  <a:pt x="0" y="158403"/>
                  <a:pt x="158403" y="0"/>
                  <a:pt x="353804" y="0"/>
                </a:cubicBezTo>
                <a:lnTo>
                  <a:pt x="3184164" y="0"/>
                </a:lnTo>
                <a:cubicBezTo>
                  <a:pt x="3379565" y="0"/>
                  <a:pt x="3537968" y="158403"/>
                  <a:pt x="3537968" y="353804"/>
                </a:cubicBezTo>
                <a:lnTo>
                  <a:pt x="3537968" y="1768977"/>
                </a:lnTo>
                <a:cubicBezTo>
                  <a:pt x="3537968" y="1964378"/>
                  <a:pt x="3379565" y="2122781"/>
                  <a:pt x="3184164" y="2122781"/>
                </a:cubicBezTo>
                <a:lnTo>
                  <a:pt x="353804" y="2122781"/>
                </a:lnTo>
                <a:cubicBezTo>
                  <a:pt x="158403" y="2122781"/>
                  <a:pt x="0" y="1964378"/>
                  <a:pt x="0" y="1768977"/>
                </a:cubicBezTo>
                <a:lnTo>
                  <a:pt x="0" y="353804"/>
                </a:lnTo>
                <a:close/>
              </a:path>
            </a:pathLst>
          </a:cu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0" vert="horz" wrap="square" lIns="210306" tIns="210306" rIns="210306" bIns="210306" numCol="1" spcCol="1270" anchor="ctr" anchorCtr="0">
            <a:noAutofit/>
          </a:bodyPr>
          <a:lstStyle/>
          <a:p>
            <a:pPr algn="ctr" defTabSz="1244600" fontAlgn="t">
              <a:lnSpc>
                <a:spcPct val="150000"/>
              </a:lnSpc>
              <a:spcBef>
                <a:spcPct val="0"/>
              </a:spcBef>
              <a:spcAft>
                <a:spcPct val="35000"/>
              </a:spcAft>
            </a:pPr>
            <a:r>
              <a:rPr lang="en-US" altLang="zh-CN" sz="2700" dirty="0">
                <a:solidFill>
                  <a:schemeClr val="tx1"/>
                </a:solidFill>
                <a:latin typeface="Helvetica" panose="020B0604020202020204" pitchFamily="34" charset="0"/>
                <a:ea typeface="微软雅黑" panose="020B0503020204020204" pitchFamily="34" charset="-122"/>
              </a:rPr>
              <a:t>Conflicts despite coordination</a:t>
            </a:r>
          </a:p>
          <a:p>
            <a:pPr marL="0" lvl="0" indent="0" algn="ctr" defTabSz="1244600">
              <a:lnSpc>
                <a:spcPct val="90000"/>
              </a:lnSpc>
              <a:spcBef>
                <a:spcPct val="0"/>
              </a:spcBef>
              <a:spcAft>
                <a:spcPct val="35000"/>
              </a:spcAft>
              <a:buNone/>
            </a:pP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zh-CN" altLang="en-US" sz="2800" kern="1200" dirty="0">
              <a:solidFill>
                <a:schemeClr val="tx1"/>
              </a:solidFill>
              <a:latin typeface="微软雅黑" panose="020B0503020204020204" pitchFamily="34" charset="-122"/>
              <a:ea typeface="微软雅黑" panose="020B0503020204020204" pitchFamily="34" charset="-122"/>
            </a:endParaRPr>
          </a:p>
        </p:txBody>
      </p:sp>
      <p:sp>
        <p:nvSpPr>
          <p:cNvPr id="7" name="任意多边形: 形状 3">
            <a:extLst>
              <a:ext uri="{FF2B5EF4-FFF2-40B4-BE49-F238E27FC236}">
                <a16:creationId xmlns:a16="http://schemas.microsoft.com/office/drawing/2014/main" id="{5BB65938-E2AA-1441-A386-915B546FCA31}"/>
              </a:ext>
            </a:extLst>
          </p:cNvPr>
          <p:cNvSpPr/>
          <p:nvPr/>
        </p:nvSpPr>
        <p:spPr>
          <a:xfrm>
            <a:off x="687062" y="4109839"/>
            <a:ext cx="5371437" cy="2581247"/>
          </a:xfrm>
          <a:custGeom>
            <a:avLst/>
            <a:gdLst>
              <a:gd name="connsiteX0" fmla="*/ 0 w 3537968"/>
              <a:gd name="connsiteY0" fmla="*/ 353804 h 2122781"/>
              <a:gd name="connsiteX1" fmla="*/ 353804 w 3537968"/>
              <a:gd name="connsiteY1" fmla="*/ 0 h 2122781"/>
              <a:gd name="connsiteX2" fmla="*/ 3184164 w 3537968"/>
              <a:gd name="connsiteY2" fmla="*/ 0 h 2122781"/>
              <a:gd name="connsiteX3" fmla="*/ 3537968 w 3537968"/>
              <a:gd name="connsiteY3" fmla="*/ 353804 h 2122781"/>
              <a:gd name="connsiteX4" fmla="*/ 3537968 w 3537968"/>
              <a:gd name="connsiteY4" fmla="*/ 1768977 h 2122781"/>
              <a:gd name="connsiteX5" fmla="*/ 3184164 w 3537968"/>
              <a:gd name="connsiteY5" fmla="*/ 2122781 h 2122781"/>
              <a:gd name="connsiteX6" fmla="*/ 353804 w 3537968"/>
              <a:gd name="connsiteY6" fmla="*/ 2122781 h 2122781"/>
              <a:gd name="connsiteX7" fmla="*/ 0 w 3537968"/>
              <a:gd name="connsiteY7" fmla="*/ 1768977 h 2122781"/>
              <a:gd name="connsiteX8" fmla="*/ 0 w 3537968"/>
              <a:gd name="connsiteY8" fmla="*/ 353804 h 21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968" h="2122781">
                <a:moveTo>
                  <a:pt x="0" y="353804"/>
                </a:moveTo>
                <a:cubicBezTo>
                  <a:pt x="0" y="158403"/>
                  <a:pt x="158403" y="0"/>
                  <a:pt x="353804" y="0"/>
                </a:cubicBezTo>
                <a:lnTo>
                  <a:pt x="3184164" y="0"/>
                </a:lnTo>
                <a:cubicBezTo>
                  <a:pt x="3379565" y="0"/>
                  <a:pt x="3537968" y="158403"/>
                  <a:pt x="3537968" y="353804"/>
                </a:cubicBezTo>
                <a:lnTo>
                  <a:pt x="3537968" y="1768977"/>
                </a:lnTo>
                <a:cubicBezTo>
                  <a:pt x="3537968" y="1964378"/>
                  <a:pt x="3379565" y="2122781"/>
                  <a:pt x="3184164" y="2122781"/>
                </a:cubicBezTo>
                <a:lnTo>
                  <a:pt x="353804" y="2122781"/>
                </a:lnTo>
                <a:cubicBezTo>
                  <a:pt x="158403" y="2122781"/>
                  <a:pt x="0" y="1964378"/>
                  <a:pt x="0" y="1768977"/>
                </a:cubicBezTo>
                <a:lnTo>
                  <a:pt x="0" y="353804"/>
                </a:lnTo>
                <a:close/>
              </a:path>
            </a:pathLst>
          </a:cu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0" vert="horz" wrap="square" lIns="210306" tIns="210306" rIns="210306" bIns="210306" numCol="1" spcCol="1270" anchor="ctr" anchorCtr="0">
            <a:noAutofit/>
          </a:bodyPr>
          <a:lstStyle/>
          <a:p>
            <a:pPr lvl="0" algn="ctr" defTabSz="1244600">
              <a:lnSpc>
                <a:spcPct val="150000"/>
              </a:lnSpc>
              <a:spcBef>
                <a:spcPts val="600"/>
              </a:spcBef>
              <a:spcAft>
                <a:spcPct val="35000"/>
              </a:spcAft>
            </a:pPr>
            <a:r>
              <a:rPr lang="en-US" altLang="zh-CN" sz="2700" dirty="0">
                <a:solidFill>
                  <a:schemeClr val="tx1"/>
                </a:solidFill>
                <a:latin typeface="Helvetica" panose="020B0604020202020204" pitchFamily="34" charset="0"/>
                <a:ea typeface="微软雅黑" panose="020B0503020204020204" pitchFamily="34" charset="-122"/>
                <a:cs typeface="Helvetica" panose="020B0604020202020204" pitchFamily="34" charset="0"/>
              </a:rPr>
              <a:t>Excessively long sync duration</a:t>
            </a: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7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zh-CN" altLang="en-US" sz="2800" kern="1200" dirty="0">
              <a:solidFill>
                <a:schemeClr val="tx1"/>
              </a:solidFill>
              <a:latin typeface="微软雅黑" panose="020B0503020204020204" pitchFamily="34" charset="-122"/>
              <a:ea typeface="微软雅黑" panose="020B0503020204020204" pitchFamily="34" charset="-122"/>
            </a:endParaRPr>
          </a:p>
        </p:txBody>
      </p:sp>
      <p:sp>
        <p:nvSpPr>
          <p:cNvPr id="8" name="任意多边形: 形状 3">
            <a:extLst>
              <a:ext uri="{FF2B5EF4-FFF2-40B4-BE49-F238E27FC236}">
                <a16:creationId xmlns:a16="http://schemas.microsoft.com/office/drawing/2014/main" id="{4F0AC9DD-693E-FC4A-AE2D-7E8727B2353D}"/>
              </a:ext>
            </a:extLst>
          </p:cNvPr>
          <p:cNvSpPr/>
          <p:nvPr/>
        </p:nvSpPr>
        <p:spPr>
          <a:xfrm>
            <a:off x="6659690" y="4109839"/>
            <a:ext cx="5372653" cy="2581247"/>
          </a:xfrm>
          <a:custGeom>
            <a:avLst/>
            <a:gdLst>
              <a:gd name="connsiteX0" fmla="*/ 0 w 3537968"/>
              <a:gd name="connsiteY0" fmla="*/ 353804 h 2122781"/>
              <a:gd name="connsiteX1" fmla="*/ 353804 w 3537968"/>
              <a:gd name="connsiteY1" fmla="*/ 0 h 2122781"/>
              <a:gd name="connsiteX2" fmla="*/ 3184164 w 3537968"/>
              <a:gd name="connsiteY2" fmla="*/ 0 h 2122781"/>
              <a:gd name="connsiteX3" fmla="*/ 3537968 w 3537968"/>
              <a:gd name="connsiteY3" fmla="*/ 353804 h 2122781"/>
              <a:gd name="connsiteX4" fmla="*/ 3537968 w 3537968"/>
              <a:gd name="connsiteY4" fmla="*/ 1768977 h 2122781"/>
              <a:gd name="connsiteX5" fmla="*/ 3184164 w 3537968"/>
              <a:gd name="connsiteY5" fmla="*/ 2122781 h 2122781"/>
              <a:gd name="connsiteX6" fmla="*/ 353804 w 3537968"/>
              <a:gd name="connsiteY6" fmla="*/ 2122781 h 2122781"/>
              <a:gd name="connsiteX7" fmla="*/ 0 w 3537968"/>
              <a:gd name="connsiteY7" fmla="*/ 1768977 h 2122781"/>
              <a:gd name="connsiteX8" fmla="*/ 0 w 3537968"/>
              <a:gd name="connsiteY8" fmla="*/ 353804 h 21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968" h="2122781">
                <a:moveTo>
                  <a:pt x="0" y="353804"/>
                </a:moveTo>
                <a:cubicBezTo>
                  <a:pt x="0" y="158403"/>
                  <a:pt x="158403" y="0"/>
                  <a:pt x="353804" y="0"/>
                </a:cubicBezTo>
                <a:lnTo>
                  <a:pt x="3184164" y="0"/>
                </a:lnTo>
                <a:cubicBezTo>
                  <a:pt x="3379565" y="0"/>
                  <a:pt x="3537968" y="158403"/>
                  <a:pt x="3537968" y="353804"/>
                </a:cubicBezTo>
                <a:lnTo>
                  <a:pt x="3537968" y="1768977"/>
                </a:lnTo>
                <a:cubicBezTo>
                  <a:pt x="3537968" y="1964378"/>
                  <a:pt x="3379565" y="2122781"/>
                  <a:pt x="3184164" y="2122781"/>
                </a:cubicBezTo>
                <a:lnTo>
                  <a:pt x="353804" y="2122781"/>
                </a:lnTo>
                <a:cubicBezTo>
                  <a:pt x="158403" y="2122781"/>
                  <a:pt x="0" y="1964378"/>
                  <a:pt x="0" y="1768977"/>
                </a:cubicBezTo>
                <a:lnTo>
                  <a:pt x="0" y="353804"/>
                </a:lnTo>
                <a:close/>
              </a:path>
            </a:pathLst>
          </a:cu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spcFirstLastPara="0" vert="horz" wrap="square" lIns="210306" tIns="210306" rIns="210306" bIns="210306" numCol="1" spcCol="1270" anchor="ctr" anchorCtr="0">
            <a:noAutofit/>
          </a:bodyPr>
          <a:lstStyle/>
          <a:p>
            <a:pPr lvl="0" algn="ctr" defTabSz="1244600" fontAlgn="t">
              <a:spcBef>
                <a:spcPct val="0"/>
              </a:spcBef>
              <a:spcAft>
                <a:spcPct val="35000"/>
              </a:spcAft>
            </a:pPr>
            <a:r>
              <a:rPr lang="en-US" altLang="zh-CN" sz="2800" dirty="0">
                <a:solidFill>
                  <a:schemeClr val="tx1"/>
                </a:solidFill>
                <a:latin typeface="Helvetica" panose="020B0604020202020204" pitchFamily="34" charset="0"/>
                <a:ea typeface="微软雅黑" panose="020B0503020204020204" pitchFamily="34" charset="-122"/>
                <a:cs typeface="Helvetica" panose="020B0604020202020204" pitchFamily="34" charset="0"/>
              </a:rPr>
              <a:t>Blocking collaborators by opening files</a:t>
            </a:r>
            <a:endParaRPr lang="en-US" altLang="zh-CN" sz="2800" kern="1200" dirty="0">
              <a:solidFill>
                <a:schemeClr val="tx1"/>
              </a:solidFill>
              <a:latin typeface="Helvetica" panose="020B0604020202020204" pitchFamily="34" charset="0"/>
              <a:ea typeface="微软雅黑" panose="020B0503020204020204" pitchFamily="34" charset="-122"/>
              <a:cs typeface="Helvetica" panose="020B0604020202020204" pitchFamily="34" charset="0"/>
            </a:endParaRPr>
          </a:p>
          <a:p>
            <a:pPr marL="0" lvl="0" indent="0" algn="ctr" defTabSz="1244600">
              <a:lnSpc>
                <a:spcPct val="90000"/>
              </a:lnSpc>
              <a:spcBef>
                <a:spcPct val="0"/>
              </a:spcBef>
              <a:spcAft>
                <a:spcPct val="35000"/>
              </a:spcAft>
              <a:buNone/>
            </a:pP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en-US" altLang="zh-CN" sz="2800" kern="1200" dirty="0">
              <a:solidFill>
                <a:schemeClr val="tx1"/>
              </a:solidFill>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endParaRPr lang="zh-CN" altLang="en-US" sz="2800" kern="1200" dirty="0">
              <a:solidFill>
                <a:schemeClr val="tx1"/>
              </a:solidFill>
              <a:latin typeface="微软雅黑" panose="020B0503020204020204" pitchFamily="34" charset="-122"/>
              <a:ea typeface="微软雅黑" panose="020B0503020204020204" pitchFamily="34" charset="-122"/>
            </a:endParaRPr>
          </a:p>
        </p:txBody>
      </p:sp>
      <p:pic>
        <p:nvPicPr>
          <p:cNvPr id="9" name="Picture 6" descr="Image result for box cloud">
            <a:extLst>
              <a:ext uri="{FF2B5EF4-FFF2-40B4-BE49-F238E27FC236}">
                <a16:creationId xmlns:a16="http://schemas.microsoft.com/office/drawing/2014/main" id="{EF5795AD-4D92-7B42-8441-385BC0E4C5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091" y="1673072"/>
            <a:ext cx="1028636" cy="7637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lated image">
            <a:extLst>
              <a:ext uri="{FF2B5EF4-FFF2-40B4-BE49-F238E27FC236}">
                <a16:creationId xmlns:a16="http://schemas.microsoft.com/office/drawing/2014/main" id="{6D26264B-F078-B84E-9A47-ACAE9E36C4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6212" y="1700452"/>
            <a:ext cx="923489" cy="9169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Related image">
            <a:extLst>
              <a:ext uri="{FF2B5EF4-FFF2-40B4-BE49-F238E27FC236}">
                <a16:creationId xmlns:a16="http://schemas.microsoft.com/office/drawing/2014/main" id="{3CB30D70-F2B6-554F-BDB5-17F633BE4B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2104" y="1668189"/>
            <a:ext cx="923489" cy="9111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Related image">
            <a:extLst>
              <a:ext uri="{FF2B5EF4-FFF2-40B4-BE49-F238E27FC236}">
                <a16:creationId xmlns:a16="http://schemas.microsoft.com/office/drawing/2014/main" id="{B24F7E44-D22B-8A45-8C6B-A443DBAE35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2465" y="2675446"/>
            <a:ext cx="1040083" cy="7728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Related image">
            <a:extLst>
              <a:ext uri="{FF2B5EF4-FFF2-40B4-BE49-F238E27FC236}">
                <a16:creationId xmlns:a16="http://schemas.microsoft.com/office/drawing/2014/main" id="{357B02DA-1008-944A-9BB8-72DF49B603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0884" y="2562320"/>
            <a:ext cx="906402" cy="958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6" descr="Image result for seafile">
            <a:extLst>
              <a:ext uri="{FF2B5EF4-FFF2-40B4-BE49-F238E27FC236}">
                <a16:creationId xmlns:a16="http://schemas.microsoft.com/office/drawing/2014/main" id="{B28C0107-5D10-A84B-9023-0E8A07A570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0781" y="2649881"/>
            <a:ext cx="1113313" cy="8708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Related image">
            <a:extLst>
              <a:ext uri="{FF2B5EF4-FFF2-40B4-BE49-F238E27FC236}">
                <a16:creationId xmlns:a16="http://schemas.microsoft.com/office/drawing/2014/main" id="{ED69B02F-0736-D041-857C-2298079E3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0033" y="2722278"/>
            <a:ext cx="854355" cy="8543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4" descr="Related image">
            <a:extLst>
              <a:ext uri="{FF2B5EF4-FFF2-40B4-BE49-F238E27FC236}">
                <a16:creationId xmlns:a16="http://schemas.microsoft.com/office/drawing/2014/main" id="{57553B40-5D4C-6042-8915-261B59CF37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3370" y="1682703"/>
            <a:ext cx="792364" cy="7680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box cloud">
            <a:extLst>
              <a:ext uri="{FF2B5EF4-FFF2-40B4-BE49-F238E27FC236}">
                <a16:creationId xmlns:a16="http://schemas.microsoft.com/office/drawing/2014/main" id="{1FC1E7EF-EC81-C34A-8115-4DBE1E56B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226" y="1786981"/>
            <a:ext cx="1028636" cy="7637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Related image">
            <a:extLst>
              <a:ext uri="{FF2B5EF4-FFF2-40B4-BE49-F238E27FC236}">
                <a16:creationId xmlns:a16="http://schemas.microsoft.com/office/drawing/2014/main" id="{F81403AC-6733-0F44-AE17-376008F38C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347" y="1814361"/>
            <a:ext cx="923489" cy="91697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Related image">
            <a:extLst>
              <a:ext uri="{FF2B5EF4-FFF2-40B4-BE49-F238E27FC236}">
                <a16:creationId xmlns:a16="http://schemas.microsoft.com/office/drawing/2014/main" id="{41F241E6-AB6F-CE46-BAC0-BDC96DF854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6239" y="1782098"/>
            <a:ext cx="923489" cy="91117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Related image">
            <a:extLst>
              <a:ext uri="{FF2B5EF4-FFF2-40B4-BE49-F238E27FC236}">
                <a16:creationId xmlns:a16="http://schemas.microsoft.com/office/drawing/2014/main" id="{4BF9F543-E5D3-6F4D-A4D7-268B26E5AA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600" y="2789355"/>
            <a:ext cx="1040083" cy="7728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Related image">
            <a:extLst>
              <a:ext uri="{FF2B5EF4-FFF2-40B4-BE49-F238E27FC236}">
                <a16:creationId xmlns:a16="http://schemas.microsoft.com/office/drawing/2014/main" id="{A6296143-49D1-0749-A74C-B7D9BCBC82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5019" y="2676229"/>
            <a:ext cx="906402" cy="95845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Image result for seafile">
            <a:extLst>
              <a:ext uri="{FF2B5EF4-FFF2-40B4-BE49-F238E27FC236}">
                <a16:creationId xmlns:a16="http://schemas.microsoft.com/office/drawing/2014/main" id="{48545512-C18A-7F4F-8A3F-C0D920E4B7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4916" y="2763790"/>
            <a:ext cx="1113313" cy="8708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8" descr="Related image">
            <a:extLst>
              <a:ext uri="{FF2B5EF4-FFF2-40B4-BE49-F238E27FC236}">
                <a16:creationId xmlns:a16="http://schemas.microsoft.com/office/drawing/2014/main" id="{714F2FB6-2E39-D84D-AF85-EB0DE42570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4168" y="2836187"/>
            <a:ext cx="854355" cy="85435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4" descr="Related image">
            <a:extLst>
              <a:ext uri="{FF2B5EF4-FFF2-40B4-BE49-F238E27FC236}">
                <a16:creationId xmlns:a16="http://schemas.microsoft.com/office/drawing/2014/main" id="{AFD7D918-9929-7347-95A3-8B53E46B68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7505" y="1796612"/>
            <a:ext cx="792364" cy="76803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4" descr="Related image">
            <a:extLst>
              <a:ext uri="{FF2B5EF4-FFF2-40B4-BE49-F238E27FC236}">
                <a16:creationId xmlns:a16="http://schemas.microsoft.com/office/drawing/2014/main" id="{EAB4C8F3-6BC7-9F4A-A3E1-82C148E0C00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743" y="4740575"/>
            <a:ext cx="792364" cy="7680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Related image">
            <a:extLst>
              <a:ext uri="{FF2B5EF4-FFF2-40B4-BE49-F238E27FC236}">
                <a16:creationId xmlns:a16="http://schemas.microsoft.com/office/drawing/2014/main" id="{725A6891-3690-D64B-B681-78E83A9688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922" y="4740575"/>
            <a:ext cx="1040083" cy="772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6" descr="Image result for seafile">
            <a:extLst>
              <a:ext uri="{FF2B5EF4-FFF2-40B4-BE49-F238E27FC236}">
                <a16:creationId xmlns:a16="http://schemas.microsoft.com/office/drawing/2014/main" id="{63AB1180-2F78-BE4D-B755-6C18AC0A7D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12820" y="4563406"/>
            <a:ext cx="1113313" cy="87089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2" descr="Related image">
            <a:extLst>
              <a:ext uri="{FF2B5EF4-FFF2-40B4-BE49-F238E27FC236}">
                <a16:creationId xmlns:a16="http://schemas.microsoft.com/office/drawing/2014/main" id="{7AD63983-11FB-8948-A669-A98E94B740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6886" y="5599785"/>
            <a:ext cx="906402" cy="95845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box cloud">
            <a:extLst>
              <a:ext uri="{FF2B5EF4-FFF2-40B4-BE49-F238E27FC236}">
                <a16:creationId xmlns:a16="http://schemas.microsoft.com/office/drawing/2014/main" id="{565441AF-6ABF-9145-A609-80D950C738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100" y="5720369"/>
            <a:ext cx="1028636" cy="76376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6" descr="Image result for seafile">
            <a:extLst>
              <a:ext uri="{FF2B5EF4-FFF2-40B4-BE49-F238E27FC236}">
                <a16:creationId xmlns:a16="http://schemas.microsoft.com/office/drawing/2014/main" id="{77E9A022-927C-F74D-94AC-4949A8821E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7392" y="5208115"/>
            <a:ext cx="1207672" cy="944711"/>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218FB698-11F9-BF42-BAD7-0968C8AEC59F}"/>
              </a:ext>
            </a:extLst>
          </p:cNvPr>
          <p:cNvSpPr>
            <a:spLocks noGrp="1"/>
          </p:cNvSpPr>
          <p:nvPr>
            <p:ph type="title"/>
          </p:nvPr>
        </p:nvSpPr>
        <p:spPr>
          <a:xfrm>
            <a:off x="163287" y="16784"/>
            <a:ext cx="11680370" cy="1325563"/>
          </a:xfrm>
        </p:spPr>
        <p:txBody>
          <a:bodyPr>
            <a:normAutofit/>
          </a:bodyPr>
          <a:lstStyle/>
          <a:p>
            <a:r>
              <a:rPr lang="en-US" altLang="zh-CN" dirty="0">
                <a:latin typeface="Helvetica" pitchFamily="2" charset="0"/>
              </a:rPr>
              <a:t>Undesired collaborative editing experiences</a:t>
            </a:r>
            <a:endParaRPr lang="en-US" dirty="0">
              <a:latin typeface="Helvetica" pitchFamily="2" charset="0"/>
            </a:endParaRPr>
          </a:p>
        </p:txBody>
      </p:sp>
    </p:spTree>
    <p:extLst>
      <p:ext uri="{BB962C8B-B14F-4D97-AF65-F5344CB8AC3E}">
        <p14:creationId xmlns:p14="http://schemas.microsoft.com/office/powerpoint/2010/main" val="410941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60B4-13EB-744D-A355-8FA9B1964DB5}"/>
              </a:ext>
            </a:extLst>
          </p:cNvPr>
          <p:cNvSpPr>
            <a:spLocks noGrp="1"/>
          </p:cNvSpPr>
          <p:nvPr>
            <p:ph type="title"/>
          </p:nvPr>
        </p:nvSpPr>
        <p:spPr>
          <a:xfrm>
            <a:off x="369556" y="263525"/>
            <a:ext cx="10515600" cy="828675"/>
          </a:xfrm>
        </p:spPr>
        <p:txBody>
          <a:bodyPr>
            <a:normAutofit/>
          </a:bodyPr>
          <a:lstStyle/>
          <a:p>
            <a:r>
              <a:rPr lang="en-US" dirty="0">
                <a:latin typeface="Helvetica" pitchFamily="2" charset="0"/>
              </a:rPr>
              <a:t>The </a:t>
            </a:r>
            <a:r>
              <a:rPr lang="en-US" altLang="zh-CN" dirty="0">
                <a:latin typeface="Helvetica" pitchFamily="2" charset="0"/>
              </a:rPr>
              <a:t>m</a:t>
            </a:r>
            <a:r>
              <a:rPr lang="en-US" dirty="0">
                <a:latin typeface="Helvetica" pitchFamily="2" charset="0"/>
              </a:rPr>
              <a:t>easurement</a:t>
            </a:r>
            <a:r>
              <a:rPr lang="zh-CN" altLang="en-US" dirty="0">
                <a:latin typeface="Helvetica" pitchFamily="2" charset="0"/>
              </a:rPr>
              <a:t> </a:t>
            </a:r>
            <a:r>
              <a:rPr lang="en-US" altLang="zh-CN" dirty="0">
                <a:latin typeface="Helvetica" pitchFamily="2" charset="0"/>
              </a:rPr>
              <a:t>study</a:t>
            </a:r>
            <a:endParaRPr lang="en-US" dirty="0">
              <a:latin typeface="Helvetica" pitchFamily="2" charset="0"/>
            </a:endParaRPr>
          </a:p>
        </p:txBody>
      </p:sp>
      <p:sp>
        <p:nvSpPr>
          <p:cNvPr id="3" name="Content Placeholder 2">
            <a:extLst>
              <a:ext uri="{FF2B5EF4-FFF2-40B4-BE49-F238E27FC236}">
                <a16:creationId xmlns:a16="http://schemas.microsoft.com/office/drawing/2014/main" id="{B998E2EA-3D30-7543-A0E9-35F7F5622E51}"/>
              </a:ext>
            </a:extLst>
          </p:cNvPr>
          <p:cNvSpPr>
            <a:spLocks noGrp="1"/>
          </p:cNvSpPr>
          <p:nvPr>
            <p:ph idx="1"/>
          </p:nvPr>
        </p:nvSpPr>
        <p:spPr>
          <a:xfrm>
            <a:off x="713672" y="1297667"/>
            <a:ext cx="11219688" cy="1124839"/>
          </a:xfrm>
        </p:spPr>
        <p:txBody>
          <a:bodyPr>
            <a:normAutofit/>
          </a:bodyPr>
          <a:lstStyle/>
          <a:p>
            <a:r>
              <a:rPr lang="en-US" sz="3000" dirty="0"/>
              <a:t>How these happen; and </a:t>
            </a:r>
          </a:p>
          <a:p>
            <a:r>
              <a:rPr lang="en-US" sz="3000" dirty="0"/>
              <a:t>What we can</a:t>
            </a:r>
            <a:r>
              <a:rPr lang="zh-CN" altLang="en-US" sz="3000" dirty="0"/>
              <a:t> </a:t>
            </a:r>
            <a:r>
              <a:rPr lang="en-US" sz="3000" dirty="0"/>
              <a:t>do about it.</a:t>
            </a:r>
          </a:p>
        </p:txBody>
      </p:sp>
      <p:graphicFrame>
        <p:nvGraphicFramePr>
          <p:cNvPr id="5" name="图示 1">
            <a:extLst>
              <a:ext uri="{FF2B5EF4-FFF2-40B4-BE49-F238E27FC236}">
                <a16:creationId xmlns:a16="http://schemas.microsoft.com/office/drawing/2014/main" id="{53719E69-8F57-A74B-90D5-5246B2DF5C8D}"/>
              </a:ext>
            </a:extLst>
          </p:cNvPr>
          <p:cNvGraphicFramePr/>
          <p:nvPr>
            <p:extLst>
              <p:ext uri="{D42A27DB-BD31-4B8C-83A1-F6EECF244321}">
                <p14:modId xmlns:p14="http://schemas.microsoft.com/office/powerpoint/2010/main" val="1923795066"/>
              </p:ext>
            </p:extLst>
          </p:nvPr>
        </p:nvGraphicFramePr>
        <p:xfrm>
          <a:off x="713672" y="2159601"/>
          <a:ext cx="11185720" cy="214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28">
            <a:extLst>
              <a:ext uri="{FF2B5EF4-FFF2-40B4-BE49-F238E27FC236}">
                <a16:creationId xmlns:a16="http://schemas.microsoft.com/office/drawing/2014/main" id="{B0F15835-E380-564D-8CBE-8B5B56BAECE2}"/>
              </a:ext>
            </a:extLst>
          </p:cNvPr>
          <p:cNvSpPr txBox="1"/>
          <p:nvPr/>
        </p:nvSpPr>
        <p:spPr>
          <a:xfrm>
            <a:off x="713672" y="4078662"/>
            <a:ext cx="1637842"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sz="2400" dirty="0"/>
              <a:t>Feature</a:t>
            </a:r>
            <a:r>
              <a:rPr lang="en-US" altLang="zh-CN" sz="2400" dirty="0"/>
              <a:t>s</a:t>
            </a:r>
            <a:r>
              <a:rPr lang="zh-CN" altLang="en-US" sz="2400" dirty="0"/>
              <a:t> </a:t>
            </a:r>
            <a:r>
              <a:rPr lang="en-US" altLang="zh-CN" sz="2400" dirty="0"/>
              <a:t>of</a:t>
            </a:r>
            <a:r>
              <a:rPr lang="zh-CN" altLang="en-US" sz="2400" dirty="0"/>
              <a:t> </a:t>
            </a:r>
            <a:r>
              <a:rPr lang="en-US" altLang="zh-CN" sz="2400" dirty="0"/>
              <a:t>conflicts</a:t>
            </a:r>
            <a:r>
              <a:rPr lang="zh-CN" altLang="en-US" sz="2400" dirty="0"/>
              <a:t> </a:t>
            </a:r>
            <a:endParaRPr lang="en-US" sz="2400" dirty="0"/>
          </a:p>
        </p:txBody>
      </p:sp>
      <p:sp>
        <p:nvSpPr>
          <p:cNvPr id="10" name="文本框 28">
            <a:extLst>
              <a:ext uri="{FF2B5EF4-FFF2-40B4-BE49-F238E27FC236}">
                <a16:creationId xmlns:a16="http://schemas.microsoft.com/office/drawing/2014/main" id="{4F5534B5-40D8-DF48-BC41-F481977F5B67}"/>
              </a:ext>
            </a:extLst>
          </p:cNvPr>
          <p:cNvSpPr txBox="1"/>
          <p:nvPr/>
        </p:nvSpPr>
        <p:spPr>
          <a:xfrm>
            <a:off x="713672" y="5184226"/>
            <a:ext cx="1637842" cy="461665"/>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Sync</a:t>
            </a:r>
            <a:r>
              <a:rPr lang="zh-CN" altLang="en-US" sz="2400" dirty="0"/>
              <a:t> </a:t>
            </a:r>
            <a:r>
              <a:rPr lang="en-US" altLang="zh-CN" sz="2400" dirty="0"/>
              <a:t>delay</a:t>
            </a:r>
            <a:endParaRPr lang="en-US" sz="2400" dirty="0"/>
          </a:p>
        </p:txBody>
      </p:sp>
      <p:sp>
        <p:nvSpPr>
          <p:cNvPr id="11" name="文本框 28">
            <a:extLst>
              <a:ext uri="{FF2B5EF4-FFF2-40B4-BE49-F238E27FC236}">
                <a16:creationId xmlns:a16="http://schemas.microsoft.com/office/drawing/2014/main" id="{E547D338-83AB-244B-A9CC-859879E32CA6}"/>
              </a:ext>
            </a:extLst>
          </p:cNvPr>
          <p:cNvSpPr txBox="1"/>
          <p:nvPr/>
        </p:nvSpPr>
        <p:spPr>
          <a:xfrm>
            <a:off x="3049435" y="4078662"/>
            <a:ext cx="1637842"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File</a:t>
            </a:r>
            <a:r>
              <a:rPr lang="zh-CN" altLang="en-US" sz="2400" dirty="0"/>
              <a:t> </a:t>
            </a:r>
            <a:r>
              <a:rPr lang="en-US" altLang="zh-CN" sz="2400" dirty="0"/>
              <a:t>update</a:t>
            </a:r>
            <a:r>
              <a:rPr lang="zh-CN" altLang="en-US" sz="2400" dirty="0"/>
              <a:t> </a:t>
            </a:r>
            <a:r>
              <a:rPr lang="en-US" altLang="zh-CN" sz="2400" dirty="0"/>
              <a:t>methods</a:t>
            </a:r>
            <a:endParaRPr lang="en-US" sz="2400" dirty="0"/>
          </a:p>
        </p:txBody>
      </p:sp>
      <p:sp>
        <p:nvSpPr>
          <p:cNvPr id="12" name="文本框 28">
            <a:extLst>
              <a:ext uri="{FF2B5EF4-FFF2-40B4-BE49-F238E27FC236}">
                <a16:creationId xmlns:a16="http://schemas.microsoft.com/office/drawing/2014/main" id="{D020CD99-44EF-E041-80FA-5CE50A7CB454}"/>
              </a:ext>
            </a:extLst>
          </p:cNvPr>
          <p:cNvSpPr txBox="1"/>
          <p:nvPr/>
        </p:nvSpPr>
        <p:spPr>
          <a:xfrm>
            <a:off x="3049435" y="5184226"/>
            <a:ext cx="1637842" cy="461665"/>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Sync</a:t>
            </a:r>
            <a:r>
              <a:rPr lang="zh-CN" altLang="en-US" sz="2400" dirty="0"/>
              <a:t> </a:t>
            </a:r>
            <a:r>
              <a:rPr lang="en-US" altLang="zh-CN" sz="2400" dirty="0"/>
              <a:t>delay</a:t>
            </a:r>
            <a:endParaRPr lang="en-US" sz="2400" dirty="0"/>
          </a:p>
        </p:txBody>
      </p:sp>
      <p:sp>
        <p:nvSpPr>
          <p:cNvPr id="13" name="文本框 28">
            <a:extLst>
              <a:ext uri="{FF2B5EF4-FFF2-40B4-BE49-F238E27FC236}">
                <a16:creationId xmlns:a16="http://schemas.microsoft.com/office/drawing/2014/main" id="{4BEE8CC3-4D1F-AD4D-8A7C-242EA91ABF62}"/>
              </a:ext>
            </a:extLst>
          </p:cNvPr>
          <p:cNvSpPr txBox="1"/>
          <p:nvPr/>
        </p:nvSpPr>
        <p:spPr>
          <a:xfrm>
            <a:off x="5397500" y="4078662"/>
            <a:ext cx="1637842"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File</a:t>
            </a:r>
            <a:r>
              <a:rPr lang="zh-CN" altLang="en-US" sz="2400" dirty="0"/>
              <a:t> </a:t>
            </a:r>
            <a:r>
              <a:rPr lang="en-US" altLang="zh-CN" sz="2400" dirty="0"/>
              <a:t>update</a:t>
            </a:r>
            <a:r>
              <a:rPr lang="zh-CN" altLang="en-US" sz="2400" dirty="0"/>
              <a:t> </a:t>
            </a:r>
            <a:r>
              <a:rPr lang="en-US" altLang="zh-CN" sz="2400" dirty="0"/>
              <a:t>methods</a:t>
            </a:r>
            <a:endParaRPr lang="en-US" sz="2400" dirty="0"/>
          </a:p>
        </p:txBody>
      </p:sp>
      <p:sp>
        <p:nvSpPr>
          <p:cNvPr id="14" name="文本框 28">
            <a:extLst>
              <a:ext uri="{FF2B5EF4-FFF2-40B4-BE49-F238E27FC236}">
                <a16:creationId xmlns:a16="http://schemas.microsoft.com/office/drawing/2014/main" id="{6C6468B0-1779-1342-A5B5-0F5CB762068B}"/>
              </a:ext>
            </a:extLst>
          </p:cNvPr>
          <p:cNvSpPr txBox="1"/>
          <p:nvPr/>
        </p:nvSpPr>
        <p:spPr>
          <a:xfrm>
            <a:off x="5397500" y="5184226"/>
            <a:ext cx="1637842" cy="461665"/>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Lock</a:t>
            </a:r>
            <a:r>
              <a:rPr lang="zh-CN" altLang="en-US" sz="2400" dirty="0"/>
              <a:t> </a:t>
            </a:r>
            <a:r>
              <a:rPr lang="en-US" altLang="zh-CN" sz="2400" dirty="0"/>
              <a:t>status</a:t>
            </a:r>
            <a:endParaRPr lang="en-US" sz="2400" dirty="0"/>
          </a:p>
        </p:txBody>
      </p:sp>
      <p:sp>
        <p:nvSpPr>
          <p:cNvPr id="15" name="文本框 28">
            <a:extLst>
              <a:ext uri="{FF2B5EF4-FFF2-40B4-BE49-F238E27FC236}">
                <a16:creationId xmlns:a16="http://schemas.microsoft.com/office/drawing/2014/main" id="{BF570E23-843C-8F49-94FB-66DE3169BFC0}"/>
              </a:ext>
            </a:extLst>
          </p:cNvPr>
          <p:cNvSpPr txBox="1"/>
          <p:nvPr/>
        </p:nvSpPr>
        <p:spPr>
          <a:xfrm>
            <a:off x="10295518" y="4078662"/>
            <a:ext cx="1637842"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sz="2400" dirty="0"/>
              <a:t>Message</a:t>
            </a:r>
            <a:r>
              <a:rPr lang="zh-CN" altLang="en-US" sz="2400" dirty="0"/>
              <a:t> </a:t>
            </a:r>
            <a:r>
              <a:rPr lang="en-US" altLang="zh-CN" sz="2400" dirty="0"/>
              <a:t>queue</a:t>
            </a:r>
            <a:endParaRPr lang="en-US" sz="2400" dirty="0"/>
          </a:p>
        </p:txBody>
      </p:sp>
      <p:sp>
        <p:nvSpPr>
          <p:cNvPr id="16" name="文本框 28">
            <a:extLst>
              <a:ext uri="{FF2B5EF4-FFF2-40B4-BE49-F238E27FC236}">
                <a16:creationId xmlns:a16="http://schemas.microsoft.com/office/drawing/2014/main" id="{C5B66442-0E0C-CE4B-854D-B8341035C1F1}"/>
              </a:ext>
            </a:extLst>
          </p:cNvPr>
          <p:cNvSpPr txBox="1"/>
          <p:nvPr/>
        </p:nvSpPr>
        <p:spPr>
          <a:xfrm>
            <a:off x="10261550" y="5184226"/>
            <a:ext cx="1637842" cy="461665"/>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sz="2400" dirty="0"/>
              <a:t>Delta</a:t>
            </a:r>
            <a:r>
              <a:rPr lang="zh-CN" altLang="en-US" sz="2400" dirty="0"/>
              <a:t> </a:t>
            </a:r>
            <a:r>
              <a:rPr lang="en-US" altLang="zh-CN" sz="2400" dirty="0"/>
              <a:t>sync</a:t>
            </a:r>
            <a:endParaRPr lang="en-US" sz="2400" dirty="0"/>
          </a:p>
        </p:txBody>
      </p:sp>
      <p:sp>
        <p:nvSpPr>
          <p:cNvPr id="17" name="文本框 28">
            <a:extLst>
              <a:ext uri="{FF2B5EF4-FFF2-40B4-BE49-F238E27FC236}">
                <a16:creationId xmlns:a16="http://schemas.microsoft.com/office/drawing/2014/main" id="{4362B38D-5688-8146-88D1-CED54BD2BA56}"/>
              </a:ext>
            </a:extLst>
          </p:cNvPr>
          <p:cNvSpPr txBox="1"/>
          <p:nvPr/>
        </p:nvSpPr>
        <p:spPr>
          <a:xfrm>
            <a:off x="7829525" y="4078662"/>
            <a:ext cx="1637842"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sz="2400" dirty="0"/>
              <a:t>Message</a:t>
            </a:r>
            <a:r>
              <a:rPr lang="zh-CN" altLang="en-US" sz="2400" dirty="0"/>
              <a:t> </a:t>
            </a:r>
            <a:r>
              <a:rPr lang="en-US" altLang="zh-CN" sz="2400" dirty="0"/>
              <a:t>queue</a:t>
            </a:r>
            <a:endParaRPr lang="en-US" sz="2400" dirty="0"/>
          </a:p>
        </p:txBody>
      </p:sp>
      <p:sp>
        <p:nvSpPr>
          <p:cNvPr id="18" name="文本框 28">
            <a:extLst>
              <a:ext uri="{FF2B5EF4-FFF2-40B4-BE49-F238E27FC236}">
                <a16:creationId xmlns:a16="http://schemas.microsoft.com/office/drawing/2014/main" id="{EF6161EB-A45B-9640-8416-18F2D7609692}"/>
              </a:ext>
            </a:extLst>
          </p:cNvPr>
          <p:cNvSpPr txBox="1"/>
          <p:nvPr/>
        </p:nvSpPr>
        <p:spPr>
          <a:xfrm>
            <a:off x="713671" y="5943035"/>
            <a:ext cx="1637843" cy="830997"/>
          </a:xfrm>
          <a:prstGeom prst="rect">
            <a:avLst/>
          </a:prstGeom>
          <a:solidFill>
            <a:schemeClr val="accent5">
              <a:lumMod val="20000"/>
              <a:lumOff val="80000"/>
              <a:alpha val="57000"/>
            </a:schemeClr>
          </a:solidFill>
          <a:ln>
            <a:solidFill>
              <a:schemeClr val="tx1"/>
            </a:solidFill>
            <a:prstDash val="sysDot"/>
          </a:ln>
        </p:spPr>
        <p:txBody>
          <a:bodyPr wrap="square" rtlCol="0">
            <a:spAutoFit/>
          </a:bodyPr>
          <a:lstStyle/>
          <a:p>
            <a:r>
              <a:rPr lang="en-US" altLang="zh-CN" sz="2400" dirty="0"/>
              <a:t>Conflict</a:t>
            </a:r>
            <a:r>
              <a:rPr lang="zh-CN" altLang="en-US" sz="2400" dirty="0"/>
              <a:t> </a:t>
            </a:r>
            <a:r>
              <a:rPr lang="en-US" altLang="zh-CN" sz="2400" dirty="0"/>
              <a:t>resolution</a:t>
            </a:r>
            <a:endParaRPr lang="en-US" sz="2400" dirty="0"/>
          </a:p>
        </p:txBody>
      </p:sp>
    </p:spTree>
    <p:extLst>
      <p:ext uri="{BB962C8B-B14F-4D97-AF65-F5344CB8AC3E}">
        <p14:creationId xmlns:p14="http://schemas.microsoft.com/office/powerpoint/2010/main" val="38988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3405-DE0B-DF4D-86C5-8B0E36F03D9B}"/>
              </a:ext>
            </a:extLst>
          </p:cNvPr>
          <p:cNvSpPr>
            <a:spLocks noGrp="1"/>
          </p:cNvSpPr>
          <p:nvPr>
            <p:ph type="title"/>
          </p:nvPr>
        </p:nvSpPr>
        <p:spPr>
          <a:xfrm>
            <a:off x="432112" y="179515"/>
            <a:ext cx="10515600" cy="757182"/>
          </a:xfrm>
        </p:spPr>
        <p:txBody>
          <a:bodyPr>
            <a:normAutofit/>
          </a:bodyPr>
          <a:lstStyle/>
          <a:p>
            <a:r>
              <a:rPr lang="en-US" dirty="0">
                <a:latin typeface="Helvetica" pitchFamily="2" charset="0"/>
              </a:rPr>
              <a:t>Data</a:t>
            </a:r>
            <a:r>
              <a:rPr lang="en-US" altLang="zh-CN" dirty="0">
                <a:latin typeface="Helvetica" pitchFamily="2" charset="0"/>
              </a:rPr>
              <a:t>-driven</a:t>
            </a:r>
            <a:r>
              <a:rPr lang="zh-CN" altLang="en-US" dirty="0">
                <a:latin typeface="Helvetica" pitchFamily="2" charset="0"/>
              </a:rPr>
              <a:t> </a:t>
            </a:r>
            <a:r>
              <a:rPr lang="en-US" altLang="zh-CN" dirty="0">
                <a:latin typeface="Helvetica" pitchFamily="2" charset="0"/>
              </a:rPr>
              <a:t>analysis</a:t>
            </a:r>
            <a:r>
              <a:rPr lang="zh-CN" altLang="en-US" dirty="0">
                <a:latin typeface="Helvetica" pitchFamily="2" charset="0"/>
              </a:rPr>
              <a:t> </a:t>
            </a:r>
            <a:endParaRPr lang="en-US" dirty="0">
              <a:latin typeface="Helvetica" pitchFamily="2" charset="0"/>
            </a:endParaRPr>
          </a:p>
        </p:txBody>
      </p:sp>
      <p:sp>
        <p:nvSpPr>
          <p:cNvPr id="3" name="Content Placeholder 2">
            <a:extLst>
              <a:ext uri="{FF2B5EF4-FFF2-40B4-BE49-F238E27FC236}">
                <a16:creationId xmlns:a16="http://schemas.microsoft.com/office/drawing/2014/main" id="{27B314A1-9738-C14D-AC62-3A12AA5F4875}"/>
              </a:ext>
            </a:extLst>
          </p:cNvPr>
          <p:cNvSpPr>
            <a:spLocks noGrp="1"/>
          </p:cNvSpPr>
          <p:nvPr>
            <p:ph idx="1"/>
          </p:nvPr>
        </p:nvSpPr>
        <p:spPr>
          <a:xfrm>
            <a:off x="456932" y="985684"/>
            <a:ext cx="10515600" cy="3086760"/>
          </a:xfrm>
        </p:spPr>
        <p:txBody>
          <a:bodyPr/>
          <a:lstStyle/>
          <a:p>
            <a:pPr marL="0" indent="0">
              <a:buNone/>
            </a:pPr>
            <a:r>
              <a:rPr lang="en-US" altLang="zh-CN" dirty="0"/>
              <a:t>We</a:t>
            </a:r>
            <a:r>
              <a:rPr lang="zh-CN" altLang="en-US" dirty="0"/>
              <a:t> </a:t>
            </a:r>
            <a:r>
              <a:rPr lang="en-US" altLang="zh-CN" dirty="0"/>
              <a:t>collected:</a:t>
            </a:r>
          </a:p>
          <a:p>
            <a:pPr>
              <a:buFont typeface="Wingdings" pitchFamily="2" charset="2"/>
              <a:buChar char="Ø"/>
            </a:pPr>
            <a:r>
              <a:rPr lang="en-US" altLang="zh-CN" dirty="0"/>
              <a:t>Seven</a:t>
            </a:r>
            <a:r>
              <a:rPr lang="zh-CN" altLang="en-US" dirty="0"/>
              <a:t> </a:t>
            </a:r>
            <a:r>
              <a:rPr lang="en-US" altLang="zh-CN" dirty="0"/>
              <a:t>cloud</a:t>
            </a:r>
            <a:r>
              <a:rPr lang="zh-CN" altLang="en-US" dirty="0"/>
              <a:t> </a:t>
            </a:r>
            <a:r>
              <a:rPr lang="en-US" altLang="zh-CN" dirty="0"/>
              <a:t>storage</a:t>
            </a:r>
            <a:r>
              <a:rPr lang="zh-CN" altLang="en-US" dirty="0"/>
              <a:t> </a:t>
            </a:r>
            <a:r>
              <a:rPr lang="en-US" altLang="zh-CN" dirty="0"/>
              <a:t>service-based</a:t>
            </a:r>
            <a:r>
              <a:rPr lang="zh-CN" altLang="en-US" dirty="0"/>
              <a:t> </a:t>
            </a:r>
            <a:r>
              <a:rPr lang="en-US" altLang="zh-CN" dirty="0"/>
              <a:t>collaboration</a:t>
            </a:r>
            <a:r>
              <a:rPr lang="zh-CN" altLang="en-US" dirty="0"/>
              <a:t> </a:t>
            </a:r>
            <a:r>
              <a:rPr lang="en-US" altLang="zh-CN" dirty="0"/>
              <a:t>datasets;</a:t>
            </a:r>
          </a:p>
          <a:p>
            <a:pPr lvl="1"/>
            <a:r>
              <a:rPr lang="en-US" altLang="zh-CN" dirty="0">
                <a:solidFill>
                  <a:srgbClr val="6072E8"/>
                </a:solidFill>
              </a:rPr>
              <a:t>Dropbox,</a:t>
            </a:r>
            <a:r>
              <a:rPr lang="zh-CN" altLang="en-US" dirty="0">
                <a:solidFill>
                  <a:srgbClr val="6072E8"/>
                </a:solidFill>
              </a:rPr>
              <a:t> </a:t>
            </a:r>
            <a:r>
              <a:rPr lang="en-US" altLang="zh-CN" dirty="0">
                <a:solidFill>
                  <a:srgbClr val="6072E8"/>
                </a:solidFill>
              </a:rPr>
              <a:t>OneDrive,</a:t>
            </a:r>
            <a:r>
              <a:rPr lang="zh-CN" altLang="en-US" dirty="0">
                <a:solidFill>
                  <a:srgbClr val="6072E8"/>
                </a:solidFill>
              </a:rPr>
              <a:t> </a:t>
            </a:r>
            <a:r>
              <a:rPr lang="en-US" altLang="zh-CN" dirty="0">
                <a:solidFill>
                  <a:srgbClr val="6072E8"/>
                </a:solidFill>
              </a:rPr>
              <a:t>iCloud Drive,</a:t>
            </a:r>
            <a:r>
              <a:rPr lang="zh-CN" altLang="en-US" dirty="0">
                <a:solidFill>
                  <a:srgbClr val="6072E8"/>
                </a:solidFill>
              </a:rPr>
              <a:t> </a:t>
            </a:r>
            <a:r>
              <a:rPr lang="en-US" altLang="zh-CN" dirty="0">
                <a:solidFill>
                  <a:srgbClr val="6072E8"/>
                </a:solidFill>
              </a:rPr>
              <a:t>Box,</a:t>
            </a:r>
            <a:r>
              <a:rPr lang="zh-CN" altLang="en-US" dirty="0">
                <a:solidFill>
                  <a:srgbClr val="6072E8"/>
                </a:solidFill>
              </a:rPr>
              <a:t> </a:t>
            </a:r>
            <a:r>
              <a:rPr lang="en-US" altLang="zh-CN" dirty="0" err="1">
                <a:solidFill>
                  <a:srgbClr val="6072E8"/>
                </a:solidFill>
              </a:rPr>
              <a:t>SugarSync</a:t>
            </a:r>
            <a:r>
              <a:rPr lang="en-US" altLang="zh-CN" dirty="0">
                <a:solidFill>
                  <a:srgbClr val="6072E8"/>
                </a:solidFill>
              </a:rPr>
              <a:t>,</a:t>
            </a:r>
            <a:r>
              <a:rPr lang="zh-CN" altLang="en-US" dirty="0">
                <a:solidFill>
                  <a:srgbClr val="6072E8"/>
                </a:solidFill>
              </a:rPr>
              <a:t> </a:t>
            </a:r>
            <a:r>
              <a:rPr lang="en-US" altLang="zh-CN" dirty="0">
                <a:solidFill>
                  <a:srgbClr val="6072E8"/>
                </a:solidFill>
              </a:rPr>
              <a:t>and</a:t>
            </a:r>
            <a:r>
              <a:rPr lang="zh-CN" altLang="en-US" dirty="0">
                <a:solidFill>
                  <a:srgbClr val="6072E8"/>
                </a:solidFill>
              </a:rPr>
              <a:t> </a:t>
            </a:r>
            <a:r>
              <a:rPr lang="en-US" altLang="zh-CN" dirty="0" err="1">
                <a:solidFill>
                  <a:srgbClr val="6072E8"/>
                </a:solidFill>
              </a:rPr>
              <a:t>Seafile</a:t>
            </a:r>
            <a:endParaRPr lang="en-US" altLang="zh-CN" dirty="0">
              <a:solidFill>
                <a:srgbClr val="6072E8"/>
              </a:solidFill>
            </a:endParaRPr>
          </a:p>
          <a:p>
            <a:pPr>
              <a:buFont typeface="Wingdings" pitchFamily="2" charset="2"/>
              <a:buChar char="Ø"/>
            </a:pPr>
            <a:r>
              <a:rPr lang="en-US" altLang="zh-CN" dirty="0"/>
              <a:t>Three</a:t>
            </a:r>
            <a:r>
              <a:rPr lang="zh-CN" altLang="en-US" dirty="0"/>
              <a:t> </a:t>
            </a:r>
            <a:r>
              <a:rPr lang="en-US" altLang="zh-CN" dirty="0"/>
              <a:t>collaborative</a:t>
            </a:r>
            <a:r>
              <a:rPr lang="zh-CN" altLang="en-US" dirty="0"/>
              <a:t> </a:t>
            </a:r>
            <a:r>
              <a:rPr lang="en-US" altLang="zh-CN" dirty="0"/>
              <a:t>developed</a:t>
            </a:r>
            <a:r>
              <a:rPr lang="zh-CN" altLang="en-US" dirty="0"/>
              <a:t> </a:t>
            </a:r>
            <a:r>
              <a:rPr lang="en-US" altLang="zh-CN" dirty="0"/>
              <a:t>open-source</a:t>
            </a:r>
            <a:r>
              <a:rPr lang="zh-CN" altLang="en-US" dirty="0"/>
              <a:t> </a:t>
            </a:r>
            <a:r>
              <a:rPr lang="en-US" altLang="zh-CN" dirty="0"/>
              <a:t>projects.</a:t>
            </a:r>
          </a:p>
          <a:p>
            <a:pPr lvl="1"/>
            <a:r>
              <a:rPr lang="en-US" altLang="zh-CN" dirty="0">
                <a:solidFill>
                  <a:srgbClr val="6072E8"/>
                </a:solidFill>
              </a:rPr>
              <a:t>Spark,</a:t>
            </a:r>
            <a:r>
              <a:rPr lang="zh-CN" altLang="en-US" dirty="0">
                <a:solidFill>
                  <a:srgbClr val="6072E8"/>
                </a:solidFill>
              </a:rPr>
              <a:t> </a:t>
            </a:r>
            <a:r>
              <a:rPr lang="en-US" altLang="zh-CN" dirty="0">
                <a:solidFill>
                  <a:srgbClr val="6072E8"/>
                </a:solidFill>
              </a:rPr>
              <a:t>TensorFlow,</a:t>
            </a:r>
            <a:r>
              <a:rPr lang="zh-CN" altLang="en-US" dirty="0">
                <a:solidFill>
                  <a:srgbClr val="6072E8"/>
                </a:solidFill>
              </a:rPr>
              <a:t> </a:t>
            </a:r>
            <a:r>
              <a:rPr lang="en-US" altLang="zh-CN" dirty="0">
                <a:solidFill>
                  <a:srgbClr val="6072E8"/>
                </a:solidFill>
              </a:rPr>
              <a:t>and</a:t>
            </a:r>
            <a:r>
              <a:rPr lang="zh-CN" altLang="en-US" dirty="0">
                <a:solidFill>
                  <a:srgbClr val="6072E8"/>
                </a:solidFill>
              </a:rPr>
              <a:t> </a:t>
            </a:r>
            <a:r>
              <a:rPr lang="en-US" altLang="zh-CN" dirty="0">
                <a:solidFill>
                  <a:srgbClr val="6072E8"/>
                </a:solidFill>
              </a:rPr>
              <a:t>Linux</a:t>
            </a:r>
          </a:p>
        </p:txBody>
      </p:sp>
      <p:pic>
        <p:nvPicPr>
          <p:cNvPr id="4" name="图片 1">
            <a:extLst>
              <a:ext uri="{FF2B5EF4-FFF2-40B4-BE49-F238E27FC236}">
                <a16:creationId xmlns:a16="http://schemas.microsoft.com/office/drawing/2014/main" id="{08129D8A-6B6D-5A43-A113-1F7A6E8784E8}"/>
              </a:ext>
            </a:extLst>
          </p:cNvPr>
          <p:cNvPicPr>
            <a:picLocks noChangeAspect="1"/>
          </p:cNvPicPr>
          <p:nvPr/>
        </p:nvPicPr>
        <p:blipFill>
          <a:blip r:embed="rId3"/>
          <a:stretch>
            <a:fillRect/>
          </a:stretch>
        </p:blipFill>
        <p:spPr>
          <a:xfrm>
            <a:off x="419702" y="3401906"/>
            <a:ext cx="10540420" cy="2485723"/>
          </a:xfrm>
          <a:prstGeom prst="rect">
            <a:avLst/>
          </a:prstGeom>
        </p:spPr>
      </p:pic>
      <p:sp>
        <p:nvSpPr>
          <p:cNvPr id="7" name="Content Placeholder 2">
            <a:extLst>
              <a:ext uri="{FF2B5EF4-FFF2-40B4-BE49-F238E27FC236}">
                <a16:creationId xmlns:a16="http://schemas.microsoft.com/office/drawing/2014/main" id="{8EDE082B-C4E0-4C41-A311-7BF55423097E}"/>
              </a:ext>
            </a:extLst>
          </p:cNvPr>
          <p:cNvSpPr txBox="1">
            <a:spLocks/>
          </p:cNvSpPr>
          <p:nvPr/>
        </p:nvSpPr>
        <p:spPr>
          <a:xfrm>
            <a:off x="456932" y="6103960"/>
            <a:ext cx="10515600" cy="704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altLang="zh-CN" dirty="0"/>
              <a:t>Replay</a:t>
            </a:r>
            <a:r>
              <a:rPr lang="zh-CN" altLang="en-US" dirty="0"/>
              <a:t> </a:t>
            </a:r>
            <a:r>
              <a:rPr lang="en-US" altLang="zh-CN" dirty="0"/>
              <a:t>with</a:t>
            </a:r>
            <a:r>
              <a:rPr lang="zh-CN" altLang="en-US" dirty="0"/>
              <a:t> </a:t>
            </a:r>
            <a:r>
              <a:rPr lang="en-US" altLang="zh-CN" dirty="0"/>
              <a:t>automatically</a:t>
            </a:r>
            <a:r>
              <a:rPr lang="zh-CN" altLang="en-US" dirty="0"/>
              <a:t> </a:t>
            </a:r>
            <a:r>
              <a:rPr lang="en-US" altLang="zh-CN" dirty="0"/>
              <a:t>controlled</a:t>
            </a:r>
            <a:r>
              <a:rPr lang="zh-CN" altLang="en-US" dirty="0"/>
              <a:t> </a:t>
            </a:r>
            <a:r>
              <a:rPr lang="en-US" altLang="zh-CN" dirty="0"/>
              <a:t>AWS virtual machines</a:t>
            </a:r>
            <a:r>
              <a:rPr lang="zh-CN" altLang="en-US" dirty="0"/>
              <a:t>    </a:t>
            </a:r>
            <a:endParaRPr lang="en-US" altLang="zh-CN" dirty="0"/>
          </a:p>
        </p:txBody>
      </p:sp>
    </p:spTree>
    <p:extLst>
      <p:ext uri="{BB962C8B-B14F-4D97-AF65-F5344CB8AC3E}">
        <p14:creationId xmlns:p14="http://schemas.microsoft.com/office/powerpoint/2010/main" val="80013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716443-7C78-A341-BA4F-B73D5F0792AA}"/>
              </a:ext>
            </a:extLst>
          </p:cNvPr>
          <p:cNvSpPr>
            <a:spLocks noGrp="1"/>
          </p:cNvSpPr>
          <p:nvPr>
            <p:ph type="title"/>
          </p:nvPr>
        </p:nvSpPr>
        <p:spPr>
          <a:xfrm>
            <a:off x="479842" y="135297"/>
            <a:ext cx="10515600" cy="1325563"/>
          </a:xfrm>
        </p:spPr>
        <p:txBody>
          <a:bodyPr/>
          <a:lstStyle/>
          <a:p>
            <a:r>
              <a:rPr lang="en-US" dirty="0">
                <a:latin typeface="Helvetica" pitchFamily="2" charset="0"/>
              </a:rPr>
              <a:t>Packag</a:t>
            </a:r>
            <a:r>
              <a:rPr lang="en-US" altLang="zh-CN" dirty="0">
                <a:latin typeface="Helvetica" pitchFamily="2" charset="0"/>
              </a:rPr>
              <a:t>e</a:t>
            </a:r>
            <a:r>
              <a:rPr lang="zh-CN" altLang="en-US" dirty="0">
                <a:latin typeface="Helvetica" pitchFamily="2" charset="0"/>
              </a:rPr>
              <a:t> </a:t>
            </a:r>
            <a:r>
              <a:rPr lang="en-US" altLang="zh-CN" dirty="0">
                <a:latin typeface="Helvetica" pitchFamily="2" charset="0"/>
              </a:rPr>
              <a:t>capturing,</a:t>
            </a:r>
            <a:r>
              <a:rPr lang="zh-CN" altLang="en-US" dirty="0">
                <a:latin typeface="Helvetica" pitchFamily="2" charset="0"/>
              </a:rPr>
              <a:t> </a:t>
            </a:r>
            <a:r>
              <a:rPr lang="en-US" altLang="zh-CN" dirty="0">
                <a:latin typeface="Helvetica" pitchFamily="2" charset="0"/>
              </a:rPr>
              <a:t>traffic</a:t>
            </a:r>
            <a:r>
              <a:rPr lang="zh-CN" altLang="en-US" dirty="0">
                <a:latin typeface="Helvetica" pitchFamily="2" charset="0"/>
              </a:rPr>
              <a:t> </a:t>
            </a:r>
            <a:r>
              <a:rPr lang="en-US" altLang="zh-CN" dirty="0">
                <a:latin typeface="Helvetica" pitchFamily="2" charset="0"/>
              </a:rPr>
              <a:t>decrypting,</a:t>
            </a:r>
            <a:r>
              <a:rPr lang="zh-CN" altLang="en-US" dirty="0">
                <a:latin typeface="Helvetica" pitchFamily="2" charset="0"/>
              </a:rPr>
              <a:t> </a:t>
            </a:r>
            <a:r>
              <a:rPr lang="en-US" altLang="zh-CN" dirty="0">
                <a:latin typeface="Helvetica" pitchFamily="2" charset="0"/>
              </a:rPr>
              <a:t>and</a:t>
            </a:r>
            <a:r>
              <a:rPr lang="zh-CN" altLang="en-US" dirty="0">
                <a:latin typeface="Helvetica" pitchFamily="2" charset="0"/>
              </a:rPr>
              <a:t> </a:t>
            </a:r>
            <a:r>
              <a:rPr lang="en-US" altLang="zh-CN" dirty="0">
                <a:latin typeface="Helvetica" pitchFamily="2" charset="0"/>
              </a:rPr>
              <a:t>docs</a:t>
            </a:r>
            <a:r>
              <a:rPr lang="zh-CN" altLang="en-US" dirty="0">
                <a:latin typeface="Helvetica" pitchFamily="2" charset="0"/>
              </a:rPr>
              <a:t> </a:t>
            </a:r>
            <a:r>
              <a:rPr lang="en-US" altLang="zh-CN" dirty="0">
                <a:latin typeface="Helvetica" pitchFamily="2" charset="0"/>
              </a:rPr>
              <a:t>&amp;</a:t>
            </a:r>
            <a:r>
              <a:rPr lang="zh-CN" altLang="en-US" dirty="0">
                <a:latin typeface="Helvetica" pitchFamily="2" charset="0"/>
              </a:rPr>
              <a:t> </a:t>
            </a:r>
            <a:r>
              <a:rPr lang="en-US" altLang="zh-CN" dirty="0">
                <a:latin typeface="Helvetica" pitchFamily="2" charset="0"/>
              </a:rPr>
              <a:t>source</a:t>
            </a:r>
            <a:r>
              <a:rPr lang="zh-CN" altLang="en-US" dirty="0">
                <a:latin typeface="Helvetica" pitchFamily="2" charset="0"/>
              </a:rPr>
              <a:t> </a:t>
            </a:r>
            <a:r>
              <a:rPr lang="en-US" altLang="zh-CN" dirty="0">
                <a:latin typeface="Helvetica" pitchFamily="2" charset="0"/>
              </a:rPr>
              <a:t>reading</a:t>
            </a:r>
            <a:r>
              <a:rPr lang="zh-CN" altLang="en-US" dirty="0">
                <a:latin typeface="Helvetica" pitchFamily="2" charset="0"/>
              </a:rPr>
              <a:t> </a:t>
            </a:r>
            <a:endParaRPr lang="en-US" dirty="0">
              <a:latin typeface="Helvetica" pitchFamily="2" charset="0"/>
            </a:endParaRPr>
          </a:p>
        </p:txBody>
      </p:sp>
      <p:pic>
        <p:nvPicPr>
          <p:cNvPr id="5" name="图片 1">
            <a:extLst>
              <a:ext uri="{FF2B5EF4-FFF2-40B4-BE49-F238E27FC236}">
                <a16:creationId xmlns:a16="http://schemas.microsoft.com/office/drawing/2014/main" id="{70F16137-F8BE-1E49-8678-E3E31F2E1732}"/>
              </a:ext>
            </a:extLst>
          </p:cNvPr>
          <p:cNvPicPr>
            <a:picLocks noChangeAspect="1"/>
          </p:cNvPicPr>
          <p:nvPr/>
        </p:nvPicPr>
        <p:blipFill>
          <a:blip r:embed="rId3"/>
          <a:stretch>
            <a:fillRect/>
          </a:stretch>
        </p:blipFill>
        <p:spPr>
          <a:xfrm>
            <a:off x="6464257" y="3312886"/>
            <a:ext cx="5533331" cy="3545114"/>
          </a:xfrm>
          <a:prstGeom prst="rect">
            <a:avLst/>
          </a:prstGeom>
        </p:spPr>
      </p:pic>
      <p:sp>
        <p:nvSpPr>
          <p:cNvPr id="7" name="Content Placeholder 2">
            <a:extLst>
              <a:ext uri="{FF2B5EF4-FFF2-40B4-BE49-F238E27FC236}">
                <a16:creationId xmlns:a16="http://schemas.microsoft.com/office/drawing/2014/main" id="{0CDCAC46-678B-CA45-9F37-4D9539724A4B}"/>
              </a:ext>
            </a:extLst>
          </p:cNvPr>
          <p:cNvSpPr>
            <a:spLocks noGrp="1"/>
          </p:cNvSpPr>
          <p:nvPr>
            <p:ph idx="1"/>
          </p:nvPr>
        </p:nvSpPr>
        <p:spPr>
          <a:xfrm>
            <a:off x="479842" y="1680748"/>
            <a:ext cx="11712158" cy="2267864"/>
          </a:xfrm>
        </p:spPr>
        <p:txBody>
          <a:bodyPr>
            <a:normAutofit fontScale="92500"/>
          </a:bodyPr>
          <a:lstStyle/>
          <a:p>
            <a:pPr>
              <a:lnSpc>
                <a:spcPct val="110000"/>
              </a:lnSpc>
              <a:buFont typeface="Wingdings" pitchFamily="2" charset="2"/>
              <a:buChar char="Ø"/>
            </a:pPr>
            <a:r>
              <a:rPr lang="en-US" altLang="zh-CN" sz="3200" dirty="0"/>
              <a:t>Capturing</a:t>
            </a:r>
            <a:r>
              <a:rPr lang="zh-CN" altLang="en-US" sz="3200" dirty="0"/>
              <a:t> </a:t>
            </a:r>
            <a:r>
              <a:rPr lang="en-US" altLang="zh-CN" sz="3200" dirty="0"/>
              <a:t>packages transmission</a:t>
            </a:r>
            <a:r>
              <a:rPr lang="zh-CN" altLang="en-US" sz="3200" dirty="0"/>
              <a:t> </a:t>
            </a:r>
            <a:r>
              <a:rPr lang="en-US" altLang="zh-CN" sz="3200" dirty="0"/>
              <a:t>with</a:t>
            </a:r>
            <a:r>
              <a:rPr lang="zh-CN" altLang="en-US" sz="3200" dirty="0"/>
              <a:t> </a:t>
            </a:r>
            <a:r>
              <a:rPr lang="en-US" altLang="zh-CN" sz="3200" dirty="0"/>
              <a:t>Wireshark</a:t>
            </a:r>
          </a:p>
          <a:p>
            <a:pPr lvl="1">
              <a:lnSpc>
                <a:spcPct val="110000"/>
              </a:lnSpc>
            </a:pPr>
            <a:r>
              <a:rPr lang="en-US" altLang="zh-CN" sz="2800" dirty="0">
                <a:solidFill>
                  <a:srgbClr val="0070C0"/>
                </a:solidFill>
              </a:rPr>
              <a:t>Network</a:t>
            </a:r>
            <a:r>
              <a:rPr lang="zh-CN" altLang="en-US" sz="2800" dirty="0">
                <a:solidFill>
                  <a:srgbClr val="0070C0"/>
                </a:solidFill>
              </a:rPr>
              <a:t> </a:t>
            </a:r>
            <a:r>
              <a:rPr lang="en-US" altLang="zh-CN" sz="2800" dirty="0">
                <a:solidFill>
                  <a:srgbClr val="0070C0"/>
                </a:solidFill>
              </a:rPr>
              <a:t>transmission</a:t>
            </a:r>
            <a:r>
              <a:rPr lang="zh-CN" altLang="en-US" sz="2800" dirty="0">
                <a:solidFill>
                  <a:srgbClr val="0070C0"/>
                </a:solidFill>
              </a:rPr>
              <a:t> </a:t>
            </a:r>
            <a:r>
              <a:rPr lang="en-US" altLang="zh-CN" sz="2800" dirty="0">
                <a:solidFill>
                  <a:srgbClr val="0070C0"/>
                </a:solidFill>
              </a:rPr>
              <a:t>in</a:t>
            </a:r>
            <a:r>
              <a:rPr lang="zh-CN" altLang="en-US" sz="2800" dirty="0">
                <a:solidFill>
                  <a:srgbClr val="0070C0"/>
                </a:solidFill>
              </a:rPr>
              <a:t> </a:t>
            </a:r>
            <a:r>
              <a:rPr lang="en-US" altLang="zh-CN" sz="2800" dirty="0">
                <a:solidFill>
                  <a:srgbClr val="0070C0"/>
                </a:solidFill>
              </a:rPr>
              <a:t>all</a:t>
            </a:r>
            <a:r>
              <a:rPr lang="zh-CN" altLang="en-US" sz="2800" dirty="0">
                <a:solidFill>
                  <a:srgbClr val="0070C0"/>
                </a:solidFill>
              </a:rPr>
              <a:t> </a:t>
            </a:r>
            <a:r>
              <a:rPr lang="en-US" altLang="zh-CN" sz="2800" dirty="0">
                <a:solidFill>
                  <a:srgbClr val="0070C0"/>
                </a:solidFill>
              </a:rPr>
              <a:t>cloud</a:t>
            </a:r>
            <a:r>
              <a:rPr lang="zh-CN" altLang="en-US" sz="2800" dirty="0">
                <a:solidFill>
                  <a:srgbClr val="0070C0"/>
                </a:solidFill>
              </a:rPr>
              <a:t> </a:t>
            </a:r>
            <a:r>
              <a:rPr lang="en-US" altLang="zh-CN" sz="2800" dirty="0">
                <a:solidFill>
                  <a:srgbClr val="0070C0"/>
                </a:solidFill>
              </a:rPr>
              <a:t>storage</a:t>
            </a:r>
            <a:r>
              <a:rPr lang="zh-CN" altLang="en-US" sz="2800" dirty="0">
                <a:solidFill>
                  <a:srgbClr val="0070C0"/>
                </a:solidFill>
              </a:rPr>
              <a:t> </a:t>
            </a:r>
            <a:r>
              <a:rPr lang="en-US" altLang="zh-CN" sz="2800" dirty="0">
                <a:solidFill>
                  <a:srgbClr val="0070C0"/>
                </a:solidFill>
              </a:rPr>
              <a:t>services</a:t>
            </a:r>
            <a:r>
              <a:rPr lang="zh-CN" altLang="en-US" sz="2800" dirty="0">
                <a:solidFill>
                  <a:srgbClr val="0070C0"/>
                </a:solidFill>
              </a:rPr>
              <a:t> </a:t>
            </a:r>
            <a:r>
              <a:rPr lang="en-US" altLang="zh-CN" sz="2800" dirty="0">
                <a:solidFill>
                  <a:srgbClr val="0070C0"/>
                </a:solidFill>
              </a:rPr>
              <a:t>are</a:t>
            </a:r>
            <a:r>
              <a:rPr lang="zh-CN" altLang="en-US" sz="2800" dirty="0">
                <a:solidFill>
                  <a:srgbClr val="0070C0"/>
                </a:solidFill>
              </a:rPr>
              <a:t> </a:t>
            </a:r>
            <a:r>
              <a:rPr lang="en-US" altLang="zh-CN" sz="2800" dirty="0">
                <a:solidFill>
                  <a:srgbClr val="0070C0"/>
                </a:solidFill>
              </a:rPr>
              <a:t>encrypted</a:t>
            </a:r>
            <a:r>
              <a:rPr lang="zh-CN" altLang="en-US" sz="2800" dirty="0">
                <a:solidFill>
                  <a:srgbClr val="0070C0"/>
                </a:solidFill>
              </a:rPr>
              <a:t> </a:t>
            </a:r>
            <a:r>
              <a:rPr lang="en-US" altLang="zh-CN" sz="2800" dirty="0">
                <a:solidFill>
                  <a:srgbClr val="0070C0"/>
                </a:solidFill>
              </a:rPr>
              <a:t>with</a:t>
            </a:r>
            <a:r>
              <a:rPr lang="zh-CN" altLang="en-US" sz="2800" dirty="0">
                <a:solidFill>
                  <a:srgbClr val="0070C0"/>
                </a:solidFill>
              </a:rPr>
              <a:t> </a:t>
            </a:r>
            <a:r>
              <a:rPr lang="en-US" altLang="zh-CN" sz="2800" dirty="0">
                <a:solidFill>
                  <a:srgbClr val="0070C0"/>
                </a:solidFill>
              </a:rPr>
              <a:t>HTTPS</a:t>
            </a:r>
          </a:p>
          <a:p>
            <a:pPr>
              <a:lnSpc>
                <a:spcPct val="110000"/>
              </a:lnSpc>
              <a:buFont typeface="Wingdings" pitchFamily="2" charset="2"/>
              <a:buChar char="Ø"/>
            </a:pPr>
            <a:r>
              <a:rPr lang="en-US" altLang="zh-CN" sz="3200" dirty="0"/>
              <a:t>Cracking</a:t>
            </a:r>
            <a:r>
              <a:rPr lang="zh-CN" altLang="en-US" sz="3200" dirty="0"/>
              <a:t> </a:t>
            </a:r>
            <a:r>
              <a:rPr lang="en-US" altLang="zh-CN" sz="3200" dirty="0"/>
              <a:t>HTTPS</a:t>
            </a:r>
            <a:r>
              <a:rPr lang="zh-CN" altLang="en-US" sz="3200" dirty="0"/>
              <a:t> </a:t>
            </a:r>
            <a:r>
              <a:rPr lang="en-US" altLang="zh-CN" sz="3200" dirty="0"/>
              <a:t>by</a:t>
            </a:r>
            <a:r>
              <a:rPr lang="zh-CN" altLang="en-US" sz="3200" dirty="0"/>
              <a:t> </a:t>
            </a:r>
            <a:r>
              <a:rPr lang="en-US" altLang="zh-CN" sz="3200" dirty="0"/>
              <a:t>conducting</a:t>
            </a:r>
            <a:r>
              <a:rPr lang="zh-CN" altLang="en-US" sz="3200" dirty="0"/>
              <a:t> </a:t>
            </a:r>
            <a:r>
              <a:rPr lang="en-US" altLang="zh-CN" sz="3200" dirty="0"/>
              <a:t>man-in-the-middle</a:t>
            </a:r>
            <a:r>
              <a:rPr lang="zh-CN" altLang="en-US" sz="3200" dirty="0"/>
              <a:t> </a:t>
            </a:r>
            <a:r>
              <a:rPr lang="en-US" altLang="zh-CN" sz="3200" dirty="0"/>
              <a:t>attacks</a:t>
            </a:r>
            <a:r>
              <a:rPr lang="zh-CN" altLang="en-US" sz="3200" dirty="0"/>
              <a:t> </a:t>
            </a:r>
            <a:r>
              <a:rPr lang="en-US" altLang="zh-CN" sz="3200" dirty="0"/>
              <a:t>with</a:t>
            </a:r>
            <a:r>
              <a:rPr lang="zh-CN" altLang="en-US" sz="3200" dirty="0"/>
              <a:t> </a:t>
            </a:r>
            <a:r>
              <a:rPr lang="en-US" altLang="zh-CN" sz="3200" dirty="0"/>
              <a:t>Charles</a:t>
            </a:r>
            <a:r>
              <a:rPr lang="zh-CN" altLang="en-US" sz="3200" dirty="0"/>
              <a:t> </a:t>
            </a:r>
            <a:endParaRPr lang="en-US" altLang="zh-CN" sz="3200" dirty="0"/>
          </a:p>
          <a:p>
            <a:pPr lvl="1">
              <a:lnSpc>
                <a:spcPct val="110000"/>
              </a:lnSpc>
            </a:pPr>
            <a:r>
              <a:rPr lang="en-US" altLang="zh-CN" sz="2800" dirty="0">
                <a:solidFill>
                  <a:srgbClr val="0070C0"/>
                </a:solidFill>
              </a:rPr>
              <a:t>Succeeded with OneDrive, Box,</a:t>
            </a:r>
            <a:r>
              <a:rPr lang="zh-CN" altLang="en-US" sz="2800" dirty="0">
                <a:solidFill>
                  <a:srgbClr val="0070C0"/>
                </a:solidFill>
              </a:rPr>
              <a:t> </a:t>
            </a:r>
            <a:r>
              <a:rPr lang="en-US" altLang="zh-CN" sz="2800" dirty="0">
                <a:solidFill>
                  <a:srgbClr val="0070C0"/>
                </a:solidFill>
              </a:rPr>
              <a:t>and </a:t>
            </a:r>
            <a:r>
              <a:rPr lang="en-US" altLang="zh-CN" sz="2800" dirty="0" err="1">
                <a:solidFill>
                  <a:srgbClr val="0070C0"/>
                </a:solidFill>
              </a:rPr>
              <a:t>Seafile</a:t>
            </a:r>
            <a:r>
              <a:rPr lang="zh-CN" altLang="en-US" sz="2800" dirty="0">
                <a:solidFill>
                  <a:srgbClr val="0070C0"/>
                </a:solidFill>
              </a:rPr>
              <a:t>；</a:t>
            </a:r>
          </a:p>
        </p:txBody>
      </p:sp>
      <p:sp>
        <p:nvSpPr>
          <p:cNvPr id="8" name="Content Placeholder 2">
            <a:extLst>
              <a:ext uri="{FF2B5EF4-FFF2-40B4-BE49-F238E27FC236}">
                <a16:creationId xmlns:a16="http://schemas.microsoft.com/office/drawing/2014/main" id="{7D90D2CC-3559-1045-A222-339A8C0A76B5}"/>
              </a:ext>
            </a:extLst>
          </p:cNvPr>
          <p:cNvSpPr txBox="1">
            <a:spLocks/>
          </p:cNvSpPr>
          <p:nvPr/>
        </p:nvSpPr>
        <p:spPr>
          <a:xfrm>
            <a:off x="479841" y="4166730"/>
            <a:ext cx="6626812" cy="2553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itchFamily="2" charset="2"/>
              <a:buChar char="Ø"/>
            </a:pPr>
            <a:r>
              <a:rPr lang="en-US" altLang="zh-CN" sz="3200" dirty="0"/>
              <a:t>Reading</a:t>
            </a:r>
            <a:r>
              <a:rPr lang="zh-CN" altLang="en-US" sz="3200" dirty="0"/>
              <a:t> </a:t>
            </a:r>
            <a:r>
              <a:rPr lang="en-US" altLang="zh-CN" sz="3200" dirty="0"/>
              <a:t>official</a:t>
            </a:r>
            <a:r>
              <a:rPr lang="zh-CN" altLang="en-US" sz="3200" dirty="0"/>
              <a:t> </a:t>
            </a:r>
            <a:r>
              <a:rPr lang="en-US" altLang="zh-CN" sz="3200" dirty="0"/>
              <a:t>docs,</a:t>
            </a:r>
            <a:r>
              <a:rPr lang="zh-CN" altLang="en-US" sz="3200" dirty="0"/>
              <a:t> </a:t>
            </a:r>
            <a:r>
              <a:rPr lang="en-US" altLang="zh-CN" sz="3200" dirty="0"/>
              <a:t>developers’</a:t>
            </a:r>
            <a:r>
              <a:rPr lang="zh-CN" altLang="en-US" sz="3200" dirty="0"/>
              <a:t> </a:t>
            </a:r>
            <a:r>
              <a:rPr lang="en-US" altLang="zh-CN" sz="3200" dirty="0"/>
              <a:t>docs,</a:t>
            </a:r>
            <a:r>
              <a:rPr lang="zh-CN" altLang="en-US" sz="3200" dirty="0"/>
              <a:t> </a:t>
            </a:r>
            <a:r>
              <a:rPr lang="en-US" altLang="zh-CN" sz="3200" dirty="0"/>
              <a:t>user</a:t>
            </a:r>
            <a:r>
              <a:rPr lang="zh-CN" altLang="en-US" sz="3200" dirty="0"/>
              <a:t> </a:t>
            </a:r>
            <a:r>
              <a:rPr lang="en-US" altLang="zh-CN" sz="3200" dirty="0"/>
              <a:t>manuals,</a:t>
            </a:r>
            <a:r>
              <a:rPr lang="zh-CN" altLang="en-US" sz="3200" dirty="0"/>
              <a:t> </a:t>
            </a:r>
            <a:r>
              <a:rPr lang="en-US" altLang="zh-CN" sz="3200" dirty="0"/>
              <a:t>and</a:t>
            </a:r>
            <a:r>
              <a:rPr lang="zh-CN" altLang="en-US" sz="3200" dirty="0"/>
              <a:t> </a:t>
            </a:r>
            <a:r>
              <a:rPr lang="en-US" altLang="zh-CN" sz="3200" dirty="0"/>
              <a:t>online</a:t>
            </a:r>
            <a:r>
              <a:rPr lang="zh-CN" altLang="en-US" sz="3200" dirty="0"/>
              <a:t> </a:t>
            </a:r>
            <a:r>
              <a:rPr lang="en-US" altLang="zh-CN" sz="3200" dirty="0"/>
              <a:t>blogs</a:t>
            </a:r>
          </a:p>
          <a:p>
            <a:pPr>
              <a:lnSpc>
                <a:spcPct val="110000"/>
              </a:lnSpc>
              <a:buFont typeface="Wingdings" pitchFamily="2" charset="2"/>
              <a:buChar char="Ø"/>
            </a:pPr>
            <a:r>
              <a:rPr lang="en-US" altLang="zh-CN" sz="3200" dirty="0"/>
              <a:t>Reading</a:t>
            </a:r>
            <a:r>
              <a:rPr lang="zh-CN" altLang="en-US" sz="3200" dirty="0"/>
              <a:t> </a:t>
            </a:r>
            <a:r>
              <a:rPr lang="en-US" altLang="zh-CN" sz="3200" dirty="0" err="1"/>
              <a:t>Seafile</a:t>
            </a:r>
            <a:r>
              <a:rPr lang="zh-CN" altLang="en-US" sz="3200" dirty="0"/>
              <a:t> </a:t>
            </a:r>
            <a:r>
              <a:rPr lang="en-US" altLang="zh-CN" sz="3200" dirty="0"/>
              <a:t>source</a:t>
            </a:r>
            <a:r>
              <a:rPr lang="zh-CN" altLang="en-US" sz="3200" dirty="0"/>
              <a:t> </a:t>
            </a:r>
            <a:r>
              <a:rPr lang="en-US" altLang="zh-CN" sz="3200" dirty="0"/>
              <a:t>code.</a:t>
            </a:r>
          </a:p>
        </p:txBody>
      </p:sp>
    </p:spTree>
    <p:extLst>
      <p:ext uri="{BB962C8B-B14F-4D97-AF65-F5344CB8AC3E}">
        <p14:creationId xmlns:p14="http://schemas.microsoft.com/office/powerpoint/2010/main" val="386219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BAAD-C815-CE40-97E4-346AD0C6D8C2}"/>
              </a:ext>
            </a:extLst>
          </p:cNvPr>
          <p:cNvSpPr>
            <a:spLocks noGrp="1"/>
          </p:cNvSpPr>
          <p:nvPr>
            <p:ph type="title"/>
          </p:nvPr>
        </p:nvSpPr>
        <p:spPr>
          <a:xfrm>
            <a:off x="370952" y="338799"/>
            <a:ext cx="10515600" cy="726046"/>
          </a:xfrm>
        </p:spPr>
        <p:txBody>
          <a:bodyPr/>
          <a:lstStyle/>
          <a:p>
            <a:r>
              <a:rPr lang="en-US" sz="4000" dirty="0">
                <a:latin typeface="Helvetica" pitchFamily="2" charset="0"/>
              </a:rPr>
              <a:t>Major</a:t>
            </a:r>
            <a:r>
              <a:rPr lang="zh-CN" altLang="en-US" dirty="0">
                <a:latin typeface="Helvetica" pitchFamily="2" charset="0"/>
              </a:rPr>
              <a:t> </a:t>
            </a:r>
            <a:r>
              <a:rPr lang="en-US" altLang="zh-CN" dirty="0">
                <a:latin typeface="Helvetica" pitchFamily="2" charset="0"/>
              </a:rPr>
              <a:t>findings</a:t>
            </a:r>
            <a:r>
              <a:rPr lang="zh-CN" altLang="en-US" dirty="0">
                <a:latin typeface="Helvetica" pitchFamily="2" charset="0"/>
              </a:rPr>
              <a:t> </a:t>
            </a:r>
            <a:r>
              <a:rPr lang="en-US" altLang="zh-CN" dirty="0">
                <a:latin typeface="Helvetica" pitchFamily="2" charset="0"/>
              </a:rPr>
              <a:t>(1)</a:t>
            </a:r>
            <a:endParaRPr lang="en-US" dirty="0">
              <a:latin typeface="Helvetica" pitchFamily="2" charset="0"/>
            </a:endParaRPr>
          </a:p>
        </p:txBody>
      </p:sp>
      <p:pic>
        <p:nvPicPr>
          <p:cNvPr id="6" name="图片 1">
            <a:extLst>
              <a:ext uri="{FF2B5EF4-FFF2-40B4-BE49-F238E27FC236}">
                <a16:creationId xmlns:a16="http://schemas.microsoft.com/office/drawing/2014/main" id="{FE2FCA6C-A948-784C-BAB4-02D25F311497}"/>
              </a:ext>
            </a:extLst>
          </p:cNvPr>
          <p:cNvPicPr>
            <a:picLocks noChangeAspect="1"/>
          </p:cNvPicPr>
          <p:nvPr/>
        </p:nvPicPr>
        <p:blipFill>
          <a:blip r:embed="rId3"/>
          <a:stretch>
            <a:fillRect/>
          </a:stretch>
        </p:blipFill>
        <p:spPr>
          <a:xfrm>
            <a:off x="647281" y="1228648"/>
            <a:ext cx="10435214" cy="2316855"/>
          </a:xfrm>
          <a:prstGeom prst="rect">
            <a:avLst/>
          </a:prstGeom>
        </p:spPr>
      </p:pic>
      <p:pic>
        <p:nvPicPr>
          <p:cNvPr id="4" name="Picture 3">
            <a:extLst>
              <a:ext uri="{FF2B5EF4-FFF2-40B4-BE49-F238E27FC236}">
                <a16:creationId xmlns:a16="http://schemas.microsoft.com/office/drawing/2014/main" id="{9A254778-0A49-0647-8838-BBEDAA4CEFD6}"/>
              </a:ext>
            </a:extLst>
          </p:cNvPr>
          <p:cNvPicPr>
            <a:picLocks noChangeAspect="1"/>
          </p:cNvPicPr>
          <p:nvPr/>
        </p:nvPicPr>
        <p:blipFill>
          <a:blip r:embed="rId4"/>
          <a:stretch>
            <a:fillRect/>
          </a:stretch>
        </p:blipFill>
        <p:spPr>
          <a:xfrm>
            <a:off x="6335486" y="4165059"/>
            <a:ext cx="5742214" cy="2692941"/>
          </a:xfrm>
          <a:prstGeom prst="rect">
            <a:avLst/>
          </a:prstGeom>
        </p:spPr>
      </p:pic>
      <p:sp>
        <p:nvSpPr>
          <p:cNvPr id="10" name="Content Placeholder 2">
            <a:extLst>
              <a:ext uri="{FF2B5EF4-FFF2-40B4-BE49-F238E27FC236}">
                <a16:creationId xmlns:a16="http://schemas.microsoft.com/office/drawing/2014/main" id="{BE0F81E1-8138-6B45-A2B1-7AA2AA55C624}"/>
              </a:ext>
            </a:extLst>
          </p:cNvPr>
          <p:cNvSpPr txBox="1">
            <a:spLocks/>
          </p:cNvSpPr>
          <p:nvPr/>
        </p:nvSpPr>
        <p:spPr>
          <a:xfrm>
            <a:off x="601897" y="3610820"/>
            <a:ext cx="6745959" cy="26593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itchFamily="2" charset="2"/>
              <a:buChar char="Ø"/>
            </a:pPr>
            <a:r>
              <a:rPr lang="en-US" altLang="zh-CN" sz="3200" dirty="0"/>
              <a:t>Long</a:t>
            </a:r>
            <a:r>
              <a:rPr lang="zh-CN" altLang="en-US" sz="3200" dirty="0"/>
              <a:t> </a:t>
            </a:r>
            <a:r>
              <a:rPr lang="en-US" altLang="zh-CN" sz="3200" dirty="0"/>
              <a:t>sync</a:t>
            </a:r>
            <a:r>
              <a:rPr lang="zh-CN" altLang="en-US" sz="3200" dirty="0"/>
              <a:t> </a:t>
            </a:r>
            <a:r>
              <a:rPr lang="en-US" altLang="zh-CN" sz="3200" dirty="0"/>
              <a:t>delay</a:t>
            </a:r>
            <a:r>
              <a:rPr lang="zh-CN" altLang="en-US" sz="3200" dirty="0"/>
              <a:t> </a:t>
            </a:r>
            <a:r>
              <a:rPr lang="en-US" altLang="zh-CN" sz="3200" dirty="0"/>
              <a:t>leads</a:t>
            </a:r>
            <a:r>
              <a:rPr lang="zh-CN" altLang="en-US" sz="3200" dirty="0"/>
              <a:t> </a:t>
            </a:r>
            <a:r>
              <a:rPr lang="en-US" altLang="zh-CN" sz="3200" dirty="0"/>
              <a:t>to</a:t>
            </a:r>
            <a:r>
              <a:rPr lang="zh-CN" altLang="en-US" sz="3200" dirty="0"/>
              <a:t> </a:t>
            </a:r>
            <a:r>
              <a:rPr lang="en-US" altLang="zh-CN" sz="3200" dirty="0"/>
              <a:t>conflict</a:t>
            </a:r>
            <a:r>
              <a:rPr lang="zh-CN" altLang="en-US" sz="3200" dirty="0"/>
              <a:t> </a:t>
            </a:r>
            <a:endParaRPr lang="en-US" altLang="zh-CN" sz="3200" dirty="0"/>
          </a:p>
          <a:p>
            <a:pPr>
              <a:lnSpc>
                <a:spcPct val="110000"/>
              </a:lnSpc>
              <a:buFont typeface="Wingdings" pitchFamily="2" charset="2"/>
              <a:buChar char="Ø"/>
            </a:pPr>
            <a:r>
              <a:rPr lang="en-US" altLang="zh-CN" sz="3200" dirty="0"/>
              <a:t>Undesired using locks </a:t>
            </a:r>
          </a:p>
          <a:p>
            <a:pPr lvl="1">
              <a:lnSpc>
                <a:spcPct val="110000"/>
              </a:lnSpc>
            </a:pPr>
            <a:r>
              <a:rPr lang="en-US" altLang="zh-CN" sz="2800" dirty="0">
                <a:solidFill>
                  <a:srgbClr val="0070C0"/>
                </a:solidFill>
              </a:rPr>
              <a:t>No locks</a:t>
            </a:r>
          </a:p>
          <a:p>
            <a:pPr lvl="1">
              <a:lnSpc>
                <a:spcPct val="110000"/>
              </a:lnSpc>
            </a:pPr>
            <a:r>
              <a:rPr lang="en-US" altLang="zh-CN" sz="2800" dirty="0">
                <a:solidFill>
                  <a:srgbClr val="0070C0"/>
                </a:solidFill>
              </a:rPr>
              <a:t>Manual locks</a:t>
            </a:r>
          </a:p>
          <a:p>
            <a:pPr lvl="1">
              <a:lnSpc>
                <a:spcPct val="110000"/>
              </a:lnSpc>
            </a:pPr>
            <a:r>
              <a:rPr lang="en-US" altLang="zh-CN" sz="2800" dirty="0">
                <a:solidFill>
                  <a:srgbClr val="0070C0"/>
                </a:solidFill>
              </a:rPr>
              <a:t>Automatic locks (too early or too late)</a:t>
            </a:r>
          </a:p>
        </p:txBody>
      </p:sp>
      <p:sp>
        <p:nvSpPr>
          <p:cNvPr id="7" name="Rectangle 6">
            <a:extLst>
              <a:ext uri="{FF2B5EF4-FFF2-40B4-BE49-F238E27FC236}">
                <a16:creationId xmlns:a16="http://schemas.microsoft.com/office/drawing/2014/main" id="{B6D4795F-7A49-524C-9A80-5B63AC6CC74A}"/>
              </a:ext>
            </a:extLst>
          </p:cNvPr>
          <p:cNvSpPr/>
          <p:nvPr/>
        </p:nvSpPr>
        <p:spPr>
          <a:xfrm>
            <a:off x="10597243" y="4457700"/>
            <a:ext cx="1480457" cy="669471"/>
          </a:xfrm>
          <a:prstGeom prst="rect">
            <a:avLst/>
          </a:prstGeom>
          <a:noFill/>
          <a:ln w="19050">
            <a:solidFill>
              <a:srgbClr val="49AC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DFDF54C5-D68D-0542-8F11-0548801C3636}"/>
              </a:ext>
            </a:extLst>
          </p:cNvPr>
          <p:cNvSpPr/>
          <p:nvPr/>
        </p:nvSpPr>
        <p:spPr>
          <a:xfrm>
            <a:off x="10597242" y="5600703"/>
            <a:ext cx="1480457" cy="669471"/>
          </a:xfrm>
          <a:prstGeom prst="rect">
            <a:avLst/>
          </a:prstGeom>
          <a:noFill/>
          <a:ln w="19050">
            <a:solidFill>
              <a:srgbClr val="49AC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153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BAAD-C815-CE40-97E4-346AD0C6D8C2}"/>
              </a:ext>
            </a:extLst>
          </p:cNvPr>
          <p:cNvSpPr>
            <a:spLocks noGrp="1"/>
          </p:cNvSpPr>
          <p:nvPr>
            <p:ph type="title"/>
          </p:nvPr>
        </p:nvSpPr>
        <p:spPr>
          <a:xfrm>
            <a:off x="370952" y="338799"/>
            <a:ext cx="10515600" cy="726046"/>
          </a:xfrm>
        </p:spPr>
        <p:txBody>
          <a:bodyPr/>
          <a:lstStyle/>
          <a:p>
            <a:r>
              <a:rPr lang="en-US" sz="4000" dirty="0">
                <a:latin typeface="Helvetica" pitchFamily="2" charset="0"/>
              </a:rPr>
              <a:t>Major</a:t>
            </a:r>
            <a:r>
              <a:rPr lang="zh-CN" altLang="en-US" dirty="0">
                <a:latin typeface="Helvetica" pitchFamily="2" charset="0"/>
              </a:rPr>
              <a:t> </a:t>
            </a:r>
            <a:r>
              <a:rPr lang="en-US" altLang="zh-CN" dirty="0">
                <a:latin typeface="Helvetica" pitchFamily="2" charset="0"/>
              </a:rPr>
              <a:t>findings</a:t>
            </a:r>
            <a:r>
              <a:rPr lang="zh-CN" altLang="en-US" dirty="0">
                <a:latin typeface="Helvetica" pitchFamily="2" charset="0"/>
              </a:rPr>
              <a:t> </a:t>
            </a:r>
            <a:r>
              <a:rPr lang="en-US" altLang="zh-CN" dirty="0">
                <a:latin typeface="Helvetica" pitchFamily="2" charset="0"/>
              </a:rPr>
              <a:t>(2)</a:t>
            </a:r>
            <a:endParaRPr lang="en-US" dirty="0">
              <a:latin typeface="Helvetica" pitchFamily="2" charset="0"/>
            </a:endParaRPr>
          </a:p>
        </p:txBody>
      </p:sp>
      <p:pic>
        <p:nvPicPr>
          <p:cNvPr id="6" name="图片 1">
            <a:extLst>
              <a:ext uri="{FF2B5EF4-FFF2-40B4-BE49-F238E27FC236}">
                <a16:creationId xmlns:a16="http://schemas.microsoft.com/office/drawing/2014/main" id="{FE2FCA6C-A948-784C-BAB4-02D25F311497}"/>
              </a:ext>
            </a:extLst>
          </p:cNvPr>
          <p:cNvPicPr>
            <a:picLocks noChangeAspect="1"/>
          </p:cNvPicPr>
          <p:nvPr/>
        </p:nvPicPr>
        <p:blipFill>
          <a:blip r:embed="rId3"/>
          <a:stretch>
            <a:fillRect/>
          </a:stretch>
        </p:blipFill>
        <p:spPr>
          <a:xfrm>
            <a:off x="647281" y="1228648"/>
            <a:ext cx="10435214" cy="2316855"/>
          </a:xfrm>
          <a:prstGeom prst="rect">
            <a:avLst/>
          </a:prstGeom>
        </p:spPr>
      </p:pic>
      <p:sp>
        <p:nvSpPr>
          <p:cNvPr id="10" name="Content Placeholder 2">
            <a:extLst>
              <a:ext uri="{FF2B5EF4-FFF2-40B4-BE49-F238E27FC236}">
                <a16:creationId xmlns:a16="http://schemas.microsoft.com/office/drawing/2014/main" id="{BE0F81E1-8138-6B45-A2B1-7AA2AA55C624}"/>
              </a:ext>
            </a:extLst>
          </p:cNvPr>
          <p:cNvSpPr txBox="1">
            <a:spLocks/>
          </p:cNvSpPr>
          <p:nvPr/>
        </p:nvSpPr>
        <p:spPr>
          <a:xfrm>
            <a:off x="601898" y="3610821"/>
            <a:ext cx="11357491" cy="20440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itchFamily="2" charset="2"/>
              <a:buChar char="Ø"/>
            </a:pPr>
            <a:r>
              <a:rPr lang="en-US" altLang="zh-CN" sz="3200" dirty="0"/>
              <a:t>Unsatisfied conflict resolution strategies</a:t>
            </a:r>
          </a:p>
          <a:p>
            <a:pPr lvl="1">
              <a:lnSpc>
                <a:spcPct val="110000"/>
              </a:lnSpc>
            </a:pPr>
            <a:r>
              <a:rPr lang="en-US" altLang="zh-CN" sz="2800" dirty="0">
                <a:solidFill>
                  <a:srgbClr val="0070C0"/>
                </a:solidFill>
              </a:rPr>
              <a:t>Last</a:t>
            </a:r>
            <a:r>
              <a:rPr lang="zh-CN" altLang="en-US" sz="2800" dirty="0">
                <a:solidFill>
                  <a:srgbClr val="0070C0"/>
                </a:solidFill>
              </a:rPr>
              <a:t> </a:t>
            </a:r>
            <a:r>
              <a:rPr lang="en-US" altLang="zh-CN" sz="2800" dirty="0">
                <a:solidFill>
                  <a:srgbClr val="0070C0"/>
                </a:solidFill>
              </a:rPr>
              <a:t>Write</a:t>
            </a:r>
            <a:r>
              <a:rPr lang="zh-CN" altLang="en-US" sz="2800" dirty="0">
                <a:solidFill>
                  <a:srgbClr val="0070C0"/>
                </a:solidFill>
              </a:rPr>
              <a:t> </a:t>
            </a:r>
            <a:r>
              <a:rPr lang="en-US" altLang="zh-CN" sz="2800" dirty="0">
                <a:solidFill>
                  <a:srgbClr val="0070C0"/>
                </a:solidFill>
              </a:rPr>
              <a:t>Win</a:t>
            </a:r>
            <a:r>
              <a:rPr lang="zh-CN" altLang="en-US" sz="2800" dirty="0">
                <a:solidFill>
                  <a:srgbClr val="0070C0"/>
                </a:solidFill>
              </a:rPr>
              <a:t> </a:t>
            </a:r>
            <a:r>
              <a:rPr lang="en-US" altLang="zh-CN" sz="2800" dirty="0">
                <a:solidFill>
                  <a:srgbClr val="0070C0"/>
                </a:solidFill>
              </a:rPr>
              <a:t>(LWW);</a:t>
            </a:r>
            <a:r>
              <a:rPr lang="zh-CN" altLang="en-US" sz="2800" dirty="0">
                <a:solidFill>
                  <a:srgbClr val="0070C0"/>
                </a:solidFill>
              </a:rPr>
              <a:t> </a:t>
            </a:r>
            <a:r>
              <a:rPr lang="en-US" altLang="zh-CN" sz="2800" dirty="0">
                <a:solidFill>
                  <a:srgbClr val="0070C0"/>
                </a:solidFill>
              </a:rPr>
              <a:t>Keep</a:t>
            </a:r>
            <a:r>
              <a:rPr lang="zh-CN" altLang="en-US" sz="2800" dirty="0">
                <a:solidFill>
                  <a:srgbClr val="0070C0"/>
                </a:solidFill>
              </a:rPr>
              <a:t> </a:t>
            </a:r>
            <a:r>
              <a:rPr lang="en-US" altLang="zh-CN" sz="2800" dirty="0">
                <a:solidFill>
                  <a:srgbClr val="0070C0"/>
                </a:solidFill>
              </a:rPr>
              <a:t>all;</a:t>
            </a:r>
            <a:r>
              <a:rPr lang="zh-CN" altLang="en-US" sz="2800" dirty="0">
                <a:solidFill>
                  <a:srgbClr val="0070C0"/>
                </a:solidFill>
              </a:rPr>
              <a:t> </a:t>
            </a:r>
            <a:r>
              <a:rPr lang="en-US" altLang="zh-CN" sz="2800" dirty="0">
                <a:solidFill>
                  <a:srgbClr val="0070C0"/>
                </a:solidFill>
              </a:rPr>
              <a:t>force</a:t>
            </a:r>
            <a:r>
              <a:rPr lang="zh-CN" altLang="en-US" sz="2800" dirty="0">
                <a:solidFill>
                  <a:srgbClr val="0070C0"/>
                </a:solidFill>
              </a:rPr>
              <a:t> </a:t>
            </a:r>
            <a:r>
              <a:rPr lang="en-US" altLang="zh-CN" sz="2800" dirty="0">
                <a:solidFill>
                  <a:srgbClr val="0070C0"/>
                </a:solidFill>
              </a:rPr>
              <a:t>users</a:t>
            </a:r>
            <a:r>
              <a:rPr lang="zh-CN" altLang="en-US" sz="2800" dirty="0">
                <a:solidFill>
                  <a:srgbClr val="0070C0"/>
                </a:solidFill>
              </a:rPr>
              <a:t> </a:t>
            </a:r>
            <a:r>
              <a:rPr lang="en-US" altLang="zh-CN" sz="2800" dirty="0">
                <a:solidFill>
                  <a:srgbClr val="0070C0"/>
                </a:solidFill>
              </a:rPr>
              <a:t>to</a:t>
            </a:r>
            <a:r>
              <a:rPr lang="zh-CN" altLang="en-US" sz="2800" dirty="0">
                <a:solidFill>
                  <a:srgbClr val="0070C0"/>
                </a:solidFill>
              </a:rPr>
              <a:t> </a:t>
            </a:r>
            <a:r>
              <a:rPr lang="en-US" altLang="zh-CN" sz="2800" dirty="0">
                <a:solidFill>
                  <a:srgbClr val="0070C0"/>
                </a:solidFill>
              </a:rPr>
              <a:t>choose</a:t>
            </a:r>
          </a:p>
          <a:p>
            <a:pPr lvl="1">
              <a:lnSpc>
                <a:spcPct val="110000"/>
              </a:lnSpc>
            </a:pPr>
            <a:r>
              <a:rPr lang="en-US" altLang="zh-CN" sz="2800" dirty="0">
                <a:solidFill>
                  <a:srgbClr val="0070C0"/>
                </a:solidFill>
              </a:rPr>
              <a:t>File-level are too</a:t>
            </a:r>
            <a:r>
              <a:rPr lang="zh-CN" altLang="en-US" sz="2800" dirty="0">
                <a:solidFill>
                  <a:srgbClr val="0070C0"/>
                </a:solidFill>
              </a:rPr>
              <a:t> </a:t>
            </a:r>
            <a:r>
              <a:rPr lang="en-US" altLang="zh-CN" sz="2800" dirty="0">
                <a:solidFill>
                  <a:srgbClr val="0070C0"/>
                </a:solidFill>
              </a:rPr>
              <a:t>coarse-grained</a:t>
            </a:r>
            <a:r>
              <a:rPr lang="zh-CN" altLang="en-US" sz="2800" dirty="0">
                <a:solidFill>
                  <a:srgbClr val="0070C0"/>
                </a:solidFill>
              </a:rPr>
              <a:t> </a:t>
            </a:r>
            <a:r>
              <a:rPr lang="en-US" altLang="zh-CN" sz="2800" dirty="0">
                <a:solidFill>
                  <a:srgbClr val="0070C0"/>
                </a:solidFill>
              </a:rPr>
              <a:t>for</a:t>
            </a:r>
            <a:r>
              <a:rPr lang="zh-CN" altLang="en-US" sz="2800" dirty="0">
                <a:solidFill>
                  <a:srgbClr val="0070C0"/>
                </a:solidFill>
              </a:rPr>
              <a:t> </a:t>
            </a:r>
            <a:r>
              <a:rPr lang="en-US" altLang="zh-CN" sz="2800" dirty="0">
                <a:solidFill>
                  <a:srgbClr val="0070C0"/>
                </a:solidFill>
              </a:rPr>
              <a:t>conflict resolution</a:t>
            </a:r>
          </a:p>
          <a:p>
            <a:pPr>
              <a:lnSpc>
                <a:spcPct val="110000"/>
              </a:lnSpc>
              <a:buFont typeface="Wingdings" pitchFamily="2" charset="2"/>
              <a:buChar char="Ø"/>
            </a:pPr>
            <a:r>
              <a:rPr lang="zh-CN" altLang="en-US" sz="3200" dirty="0"/>
              <a:t> </a:t>
            </a:r>
            <a:r>
              <a:rPr lang="en-US" altLang="zh-CN" sz="3200" dirty="0">
                <a:solidFill>
                  <a:srgbClr val="00B050"/>
                </a:solidFill>
              </a:rPr>
              <a:t>Most conflicts are false conflicts – edits made</a:t>
            </a:r>
            <a:r>
              <a:rPr lang="zh-CN" altLang="en-US" sz="3200" dirty="0">
                <a:solidFill>
                  <a:srgbClr val="00B050"/>
                </a:solidFill>
              </a:rPr>
              <a:t> </a:t>
            </a:r>
            <a:r>
              <a:rPr lang="en-US" altLang="zh-CN" sz="3200" dirty="0">
                <a:solidFill>
                  <a:srgbClr val="00B050"/>
                </a:solidFill>
              </a:rPr>
              <a:t>on different parts</a:t>
            </a:r>
          </a:p>
        </p:txBody>
      </p:sp>
      <p:sp>
        <p:nvSpPr>
          <p:cNvPr id="3" name="Rounded Rectangle 2">
            <a:extLst>
              <a:ext uri="{FF2B5EF4-FFF2-40B4-BE49-F238E27FC236}">
                <a16:creationId xmlns:a16="http://schemas.microsoft.com/office/drawing/2014/main" id="{B6101515-B0D4-9D49-8A69-EE5E0EE52108}"/>
              </a:ext>
            </a:extLst>
          </p:cNvPr>
          <p:cNvSpPr/>
          <p:nvPr/>
        </p:nvSpPr>
        <p:spPr>
          <a:xfrm>
            <a:off x="568451" y="5502664"/>
            <a:ext cx="10877312" cy="1244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r>
              <a:rPr lang="en-US" sz="3200" dirty="0">
                <a:solidFill>
                  <a:prstClr val="white"/>
                </a:solidFill>
              </a:rPr>
              <a:t>Implications</a:t>
            </a:r>
            <a:r>
              <a:rPr lang="en-US" altLang="zh-CN" sz="3200" dirty="0">
                <a:solidFill>
                  <a:prstClr val="white"/>
                </a:solidFill>
              </a:rPr>
              <a:t>:</a:t>
            </a:r>
          </a:p>
          <a:p>
            <a:pPr lvl="0">
              <a:lnSpc>
                <a:spcPct val="110000"/>
              </a:lnSpc>
            </a:pPr>
            <a:r>
              <a:rPr lang="en-US" altLang="zh-CN" sz="3200" dirty="0">
                <a:solidFill>
                  <a:prstClr val="white"/>
                </a:solidFill>
              </a:rPr>
              <a:t>lock-free</a:t>
            </a:r>
            <a:r>
              <a:rPr lang="zh-CN" altLang="en-US" sz="3200" dirty="0">
                <a:solidFill>
                  <a:prstClr val="white"/>
                </a:solidFill>
              </a:rPr>
              <a:t> </a:t>
            </a:r>
            <a:r>
              <a:rPr lang="en-US" altLang="zh-CN" sz="3200" dirty="0">
                <a:solidFill>
                  <a:prstClr val="white"/>
                </a:solidFill>
              </a:rPr>
              <a:t>conflict</a:t>
            </a:r>
            <a:r>
              <a:rPr lang="zh-CN" altLang="en-US" sz="3200" dirty="0">
                <a:solidFill>
                  <a:prstClr val="white"/>
                </a:solidFill>
              </a:rPr>
              <a:t> </a:t>
            </a:r>
            <a:r>
              <a:rPr lang="en-US" altLang="zh-CN" sz="3200" dirty="0">
                <a:solidFill>
                  <a:prstClr val="white"/>
                </a:solidFill>
              </a:rPr>
              <a:t>prevention</a:t>
            </a:r>
            <a:r>
              <a:rPr lang="zh-CN" altLang="en-US" sz="3200" dirty="0">
                <a:solidFill>
                  <a:prstClr val="white"/>
                </a:solidFill>
              </a:rPr>
              <a:t> </a:t>
            </a:r>
            <a:r>
              <a:rPr lang="en-US" altLang="zh-CN" sz="3200" dirty="0">
                <a:solidFill>
                  <a:prstClr val="white"/>
                </a:solidFill>
              </a:rPr>
              <a:t>and</a:t>
            </a:r>
            <a:r>
              <a:rPr lang="zh-CN" altLang="en-US" sz="3200" dirty="0">
                <a:solidFill>
                  <a:prstClr val="white"/>
                </a:solidFill>
              </a:rPr>
              <a:t> </a:t>
            </a:r>
            <a:r>
              <a:rPr lang="en-US" altLang="zh-CN" sz="3200" dirty="0">
                <a:solidFill>
                  <a:prstClr val="white"/>
                </a:solidFill>
              </a:rPr>
              <a:t>fine-grained</a:t>
            </a:r>
            <a:r>
              <a:rPr lang="zh-CN" altLang="en-US" sz="3200" dirty="0">
                <a:solidFill>
                  <a:prstClr val="white"/>
                </a:solidFill>
              </a:rPr>
              <a:t> </a:t>
            </a:r>
            <a:r>
              <a:rPr lang="en-US" altLang="zh-CN" sz="3200" dirty="0">
                <a:solidFill>
                  <a:prstClr val="white"/>
                </a:solidFill>
              </a:rPr>
              <a:t>conflict</a:t>
            </a:r>
            <a:r>
              <a:rPr lang="zh-CN" altLang="en-US" sz="3200" dirty="0">
                <a:solidFill>
                  <a:prstClr val="white"/>
                </a:solidFill>
              </a:rPr>
              <a:t> </a:t>
            </a:r>
            <a:r>
              <a:rPr lang="en-US" altLang="zh-CN" sz="3200" dirty="0">
                <a:solidFill>
                  <a:prstClr val="white"/>
                </a:solidFill>
              </a:rPr>
              <a:t>resolution</a:t>
            </a:r>
            <a:r>
              <a:rPr lang="zh-CN" altLang="en-US" sz="3200" dirty="0">
                <a:solidFill>
                  <a:prstClr val="white"/>
                </a:solidFill>
              </a:rPr>
              <a:t> </a:t>
            </a:r>
            <a:endParaRPr lang="en-US" altLang="zh-CN" sz="3200" dirty="0">
              <a:solidFill>
                <a:prstClr val="white"/>
              </a:solidFill>
            </a:endParaRPr>
          </a:p>
        </p:txBody>
      </p:sp>
    </p:spTree>
    <p:extLst>
      <p:ext uri="{BB962C8B-B14F-4D97-AF65-F5344CB8AC3E}">
        <p14:creationId xmlns:p14="http://schemas.microsoft.com/office/powerpoint/2010/main" val="2401322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13660</TotalTime>
  <Words>2689</Words>
  <Application>Microsoft Office PowerPoint</Application>
  <PresentationFormat>宽屏</PresentationFormat>
  <Paragraphs>289</Paragraphs>
  <Slides>23</Slides>
  <Notes>20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Theme</vt:lpstr>
      <vt:lpstr>Lock-Free Collaboration Support for Cloud Storage Services with Operation Inference and Transformation</vt:lpstr>
      <vt:lpstr>How do you collaborate with your colleagues &amp; teammates?</vt:lpstr>
      <vt:lpstr>Collaboration with cloud storage services</vt:lpstr>
      <vt:lpstr>Undesired collaborative editing experiences</vt:lpstr>
      <vt:lpstr>The measurement study</vt:lpstr>
      <vt:lpstr>Data-driven analysis </vt:lpstr>
      <vt:lpstr>Package capturing, traffic decrypting, and docs &amp; source reading </vt:lpstr>
      <vt:lpstr>Major findings (1)</vt:lpstr>
      <vt:lpstr>Major findings (2)</vt:lpstr>
      <vt:lpstr>UFC2: User-Friendly Collaborative Cloud</vt:lpstr>
      <vt:lpstr>Inference (implicit) operation sequences (1) </vt:lpstr>
      <vt:lpstr>Inference (implicit) operation sequences (2) </vt:lpstr>
      <vt:lpstr>Automatic detecting true conflicts  </vt:lpstr>
      <vt:lpstr>Automatic resolution of false conflicts  </vt:lpstr>
      <vt:lpstr>Desirable conflict resolution for true conflicts </vt:lpstr>
      <vt:lpstr>Customized OT preserving users’ edit intentions </vt:lpstr>
      <vt:lpstr>Customized OT preserving users’ edit intentions </vt:lpstr>
      <vt:lpstr>Handling multiple conflicting versions </vt:lpstr>
      <vt:lpstr>Implementation and Evaluation https://ufc2.github.io/ </vt:lpstr>
      <vt:lpstr>Effectiveness of conflict resolution</vt:lpstr>
      <vt:lpstr>Overhead in conflict resolution </vt:lpstr>
      <vt:lpstr>Overhead in network traffic</vt:lpstr>
      <vt:lpstr>In 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Cock-Free Collaboration Support for Cloud Storage Services with Operation Inference and Transformation</dc:title>
  <dc:creator>Minghao Zhao</dc:creator>
  <cp:lastModifiedBy>Minghao Zhao</cp:lastModifiedBy>
  <cp:revision>296</cp:revision>
  <dcterms:created xsi:type="dcterms:W3CDTF">2020-02-08T14:50:21Z</dcterms:created>
  <dcterms:modified xsi:type="dcterms:W3CDTF">2020-02-25T07:04:03Z</dcterms:modified>
</cp:coreProperties>
</file>